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1" r:id="rId2"/>
    <p:sldId id="270" r:id="rId3"/>
  </p:sldIdLst>
  <p:sldSz cx="35999738" cy="21599525"/>
  <p:notesSz cx="6858000" cy="9144000"/>
  <p:defaultTextStyle>
    <a:defPPr marL="0" marR="0" indent="0" algn="l" defTabSz="91429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494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2986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481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5975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469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8961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455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1949" algn="l" defTabSz="32649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EB0D4"/>
    <a:srgbClr val="F7F2F8"/>
    <a:srgbClr val="E9DCED"/>
    <a:srgbClr val="FFFFFF"/>
    <a:srgbClr val="6F1686"/>
    <a:srgbClr val="5F86CD"/>
    <a:srgbClr val="BFD0EB"/>
    <a:srgbClr val="670875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0" autoAdjust="0"/>
    <p:restoredTop sz="94712"/>
  </p:normalViewPr>
  <p:slideViewPr>
    <p:cSldViewPr snapToGrid="0" snapToObjects="1">
      <p:cViewPr varScale="1">
        <p:scale>
          <a:sx n="48" d="100"/>
          <a:sy n="4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2844" latinLnBrk="0">
      <a:defRPr sz="3400">
        <a:latin typeface="+mn-lt"/>
        <a:ea typeface="+mn-ea"/>
        <a:cs typeface="+mn-cs"/>
        <a:sym typeface="Calibri"/>
      </a:defRPr>
    </a:lvl1pPr>
    <a:lvl2pPr indent="228573" defTabSz="2632844" latinLnBrk="0">
      <a:defRPr sz="3400">
        <a:latin typeface="+mn-lt"/>
        <a:ea typeface="+mn-ea"/>
        <a:cs typeface="+mn-cs"/>
        <a:sym typeface="Calibri"/>
      </a:defRPr>
    </a:lvl2pPr>
    <a:lvl3pPr indent="457146" defTabSz="2632844" latinLnBrk="0">
      <a:defRPr sz="3400">
        <a:latin typeface="+mn-lt"/>
        <a:ea typeface="+mn-ea"/>
        <a:cs typeface="+mn-cs"/>
        <a:sym typeface="Calibri"/>
      </a:defRPr>
    </a:lvl3pPr>
    <a:lvl4pPr indent="685718" defTabSz="2632844" latinLnBrk="0">
      <a:defRPr sz="3400">
        <a:latin typeface="+mn-lt"/>
        <a:ea typeface="+mn-ea"/>
        <a:cs typeface="+mn-cs"/>
        <a:sym typeface="Calibri"/>
      </a:defRPr>
    </a:lvl4pPr>
    <a:lvl5pPr indent="914293" defTabSz="2632844" latinLnBrk="0">
      <a:defRPr sz="3400">
        <a:latin typeface="+mn-lt"/>
        <a:ea typeface="+mn-ea"/>
        <a:cs typeface="+mn-cs"/>
        <a:sym typeface="Calibri"/>
      </a:defRPr>
    </a:lvl5pPr>
    <a:lvl6pPr indent="1142866" defTabSz="2632844" latinLnBrk="0">
      <a:defRPr sz="3400">
        <a:latin typeface="+mn-lt"/>
        <a:ea typeface="+mn-ea"/>
        <a:cs typeface="+mn-cs"/>
        <a:sym typeface="Calibri"/>
      </a:defRPr>
    </a:lvl6pPr>
    <a:lvl7pPr indent="1371438" defTabSz="2632844" latinLnBrk="0">
      <a:defRPr sz="3400">
        <a:latin typeface="+mn-lt"/>
        <a:ea typeface="+mn-ea"/>
        <a:cs typeface="+mn-cs"/>
        <a:sym typeface="Calibri"/>
      </a:defRPr>
    </a:lvl7pPr>
    <a:lvl8pPr indent="1600011" defTabSz="2632844" latinLnBrk="0">
      <a:defRPr sz="3400">
        <a:latin typeface="+mn-lt"/>
        <a:ea typeface="+mn-ea"/>
        <a:cs typeface="+mn-cs"/>
        <a:sym typeface="Calibri"/>
      </a:defRPr>
    </a:lvl8pPr>
    <a:lvl9pPr indent="1828584" defTabSz="2632844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99989" y="289998"/>
            <a:ext cx="32399766" cy="474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99989" y="5039894"/>
            <a:ext cx="32399766" cy="1655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524751" y="19881064"/>
            <a:ext cx="27507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881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78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20337" marR="0" indent="-720337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284231" marR="0" indent="-843551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883069" marR="0" indent="-1001716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446766" marR="0" indent="-1124740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887433" marR="0" indent="-1124740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328111" marR="0" indent="-1124740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768785" marR="0" indent="-1124740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209458" marR="0" indent="-1124740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650138" marR="0" indent="-1124740" algn="l" defTabSz="2881353" rtl="0" latinLnBrk="0">
        <a:lnSpc>
          <a:spcPct val="90000"/>
        </a:lnSpc>
        <a:spcBef>
          <a:spcPts val="3149"/>
        </a:spcBef>
        <a:spcAft>
          <a:spcPts val="0"/>
        </a:spcAft>
        <a:buClrTx/>
        <a:buSzPct val="100000"/>
        <a:buFont typeface="Arial"/>
        <a:buChar char="•"/>
        <a:tabLst/>
        <a:defRPr sz="875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1525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43051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64576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286101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07628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29147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50666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572192" algn="r" defTabSz="3215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2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image" Target="../media/image8.png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1.jpe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103" Type="http://schemas.openxmlformats.org/officeDocument/2006/relationships/image" Target="../media/image9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image" Target="../media/image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1.xml"/><Relationship Id="rId99" Type="http://schemas.openxmlformats.org/officeDocument/2006/relationships/image" Target="../media/image5.png"/><Relationship Id="rId101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image" Target="../media/image3.sv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image" Target="../media/image6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image" Target="../media/image4.png"/><Relationship Id="rId3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119.xml"/><Relationship Id="rId21" Type="http://schemas.openxmlformats.org/officeDocument/2006/relationships/tags" Target="../tags/tag114.xml"/><Relationship Id="rId42" Type="http://schemas.openxmlformats.org/officeDocument/2006/relationships/tags" Target="../tags/tag135.xml"/><Relationship Id="rId47" Type="http://schemas.openxmlformats.org/officeDocument/2006/relationships/tags" Target="../tags/tag140.xml"/><Relationship Id="rId63" Type="http://schemas.openxmlformats.org/officeDocument/2006/relationships/tags" Target="../tags/tag156.xml"/><Relationship Id="rId68" Type="http://schemas.openxmlformats.org/officeDocument/2006/relationships/tags" Target="../tags/tag161.xml"/><Relationship Id="rId84" Type="http://schemas.openxmlformats.org/officeDocument/2006/relationships/tags" Target="../tags/tag177.xml"/><Relationship Id="rId89" Type="http://schemas.openxmlformats.org/officeDocument/2006/relationships/tags" Target="../tags/tag182.xml"/><Relationship Id="rId16" Type="http://schemas.openxmlformats.org/officeDocument/2006/relationships/tags" Target="../tags/tag109.xml"/><Relationship Id="rId107" Type="http://schemas.openxmlformats.org/officeDocument/2006/relationships/image" Target="../media/image5.png"/><Relationship Id="rId11" Type="http://schemas.openxmlformats.org/officeDocument/2006/relationships/tags" Target="../tags/tag104.xml"/><Relationship Id="rId32" Type="http://schemas.openxmlformats.org/officeDocument/2006/relationships/tags" Target="../tags/tag125.xml"/><Relationship Id="rId37" Type="http://schemas.openxmlformats.org/officeDocument/2006/relationships/tags" Target="../tags/tag130.xml"/><Relationship Id="rId53" Type="http://schemas.openxmlformats.org/officeDocument/2006/relationships/tags" Target="../tags/tag146.xml"/><Relationship Id="rId58" Type="http://schemas.openxmlformats.org/officeDocument/2006/relationships/tags" Target="../tags/tag151.xml"/><Relationship Id="rId74" Type="http://schemas.openxmlformats.org/officeDocument/2006/relationships/tags" Target="../tags/tag167.xml"/><Relationship Id="rId79" Type="http://schemas.openxmlformats.org/officeDocument/2006/relationships/tags" Target="../tags/tag172.xml"/><Relationship Id="rId102" Type="http://schemas.openxmlformats.org/officeDocument/2006/relationships/image" Target="../media/image14.png"/><Relationship Id="rId5" Type="http://schemas.openxmlformats.org/officeDocument/2006/relationships/tags" Target="../tags/tag98.xml"/><Relationship Id="rId90" Type="http://schemas.openxmlformats.org/officeDocument/2006/relationships/tags" Target="../tags/tag183.xml"/><Relationship Id="rId95" Type="http://schemas.openxmlformats.org/officeDocument/2006/relationships/image" Target="../media/image10.png"/><Relationship Id="rId22" Type="http://schemas.openxmlformats.org/officeDocument/2006/relationships/tags" Target="../tags/tag115.xml"/><Relationship Id="rId27" Type="http://schemas.openxmlformats.org/officeDocument/2006/relationships/tags" Target="../tags/tag120.xml"/><Relationship Id="rId43" Type="http://schemas.openxmlformats.org/officeDocument/2006/relationships/tags" Target="../tags/tag136.xml"/><Relationship Id="rId48" Type="http://schemas.openxmlformats.org/officeDocument/2006/relationships/tags" Target="../tags/tag141.xml"/><Relationship Id="rId64" Type="http://schemas.openxmlformats.org/officeDocument/2006/relationships/tags" Target="../tags/tag157.xml"/><Relationship Id="rId69" Type="http://schemas.openxmlformats.org/officeDocument/2006/relationships/tags" Target="../tags/tag162.xml"/><Relationship Id="rId80" Type="http://schemas.openxmlformats.org/officeDocument/2006/relationships/tags" Target="../tags/tag173.xml"/><Relationship Id="rId85" Type="http://schemas.openxmlformats.org/officeDocument/2006/relationships/tags" Target="../tags/tag178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33" Type="http://schemas.openxmlformats.org/officeDocument/2006/relationships/tags" Target="../tags/tag126.xml"/><Relationship Id="rId38" Type="http://schemas.openxmlformats.org/officeDocument/2006/relationships/tags" Target="../tags/tag131.xml"/><Relationship Id="rId59" Type="http://schemas.openxmlformats.org/officeDocument/2006/relationships/tags" Target="../tags/tag152.xml"/><Relationship Id="rId103" Type="http://schemas.openxmlformats.org/officeDocument/2006/relationships/image" Target="../media/image15.svg"/><Relationship Id="rId108" Type="http://schemas.openxmlformats.org/officeDocument/2006/relationships/image" Target="../media/image6.png"/><Relationship Id="rId54" Type="http://schemas.openxmlformats.org/officeDocument/2006/relationships/tags" Target="../tags/tag147.xml"/><Relationship Id="rId70" Type="http://schemas.openxmlformats.org/officeDocument/2006/relationships/tags" Target="../tags/tag163.xml"/><Relationship Id="rId75" Type="http://schemas.openxmlformats.org/officeDocument/2006/relationships/tags" Target="../tags/tag168.xml"/><Relationship Id="rId91" Type="http://schemas.openxmlformats.org/officeDocument/2006/relationships/tags" Target="../tags/tag184.xml"/><Relationship Id="rId96" Type="http://schemas.openxmlformats.org/officeDocument/2006/relationships/image" Target="../media/image11.sv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5" Type="http://schemas.openxmlformats.org/officeDocument/2006/relationships/tags" Target="../tags/tag108.xml"/><Relationship Id="rId23" Type="http://schemas.openxmlformats.org/officeDocument/2006/relationships/tags" Target="../tags/tag116.xml"/><Relationship Id="rId28" Type="http://schemas.openxmlformats.org/officeDocument/2006/relationships/tags" Target="../tags/tag121.xml"/><Relationship Id="rId36" Type="http://schemas.openxmlformats.org/officeDocument/2006/relationships/tags" Target="../tags/tag129.xml"/><Relationship Id="rId49" Type="http://schemas.openxmlformats.org/officeDocument/2006/relationships/tags" Target="../tags/tag142.xml"/><Relationship Id="rId57" Type="http://schemas.openxmlformats.org/officeDocument/2006/relationships/tags" Target="../tags/tag150.xml"/><Relationship Id="rId106" Type="http://schemas.openxmlformats.org/officeDocument/2006/relationships/image" Target="../media/image4.png"/><Relationship Id="rId10" Type="http://schemas.openxmlformats.org/officeDocument/2006/relationships/tags" Target="../tags/tag103.xml"/><Relationship Id="rId31" Type="http://schemas.openxmlformats.org/officeDocument/2006/relationships/tags" Target="../tags/tag124.xml"/><Relationship Id="rId44" Type="http://schemas.openxmlformats.org/officeDocument/2006/relationships/tags" Target="../tags/tag137.xml"/><Relationship Id="rId52" Type="http://schemas.openxmlformats.org/officeDocument/2006/relationships/tags" Target="../tags/tag145.xml"/><Relationship Id="rId60" Type="http://schemas.openxmlformats.org/officeDocument/2006/relationships/tags" Target="../tags/tag153.xml"/><Relationship Id="rId65" Type="http://schemas.openxmlformats.org/officeDocument/2006/relationships/tags" Target="../tags/tag158.xml"/><Relationship Id="rId73" Type="http://schemas.openxmlformats.org/officeDocument/2006/relationships/tags" Target="../tags/tag166.xml"/><Relationship Id="rId78" Type="http://schemas.openxmlformats.org/officeDocument/2006/relationships/tags" Target="../tags/tag171.xml"/><Relationship Id="rId81" Type="http://schemas.openxmlformats.org/officeDocument/2006/relationships/tags" Target="../tags/tag174.xml"/><Relationship Id="rId86" Type="http://schemas.openxmlformats.org/officeDocument/2006/relationships/tags" Target="../tags/tag179.xml"/><Relationship Id="rId94" Type="http://schemas.openxmlformats.org/officeDocument/2006/relationships/slideLayout" Target="../slideLayouts/slideLayout1.xml"/><Relationship Id="rId99" Type="http://schemas.openxmlformats.org/officeDocument/2006/relationships/image" Target="../media/image1.jpeg"/><Relationship Id="rId101" Type="http://schemas.openxmlformats.org/officeDocument/2006/relationships/image" Target="../media/image3.sv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9" Type="http://schemas.openxmlformats.org/officeDocument/2006/relationships/tags" Target="../tags/tag132.xml"/><Relationship Id="rId109" Type="http://schemas.openxmlformats.org/officeDocument/2006/relationships/image" Target="../media/image7.png"/><Relationship Id="rId34" Type="http://schemas.openxmlformats.org/officeDocument/2006/relationships/tags" Target="../tags/tag127.xml"/><Relationship Id="rId50" Type="http://schemas.openxmlformats.org/officeDocument/2006/relationships/tags" Target="../tags/tag143.xml"/><Relationship Id="rId55" Type="http://schemas.openxmlformats.org/officeDocument/2006/relationships/tags" Target="../tags/tag148.xml"/><Relationship Id="rId76" Type="http://schemas.openxmlformats.org/officeDocument/2006/relationships/tags" Target="../tags/tag169.xml"/><Relationship Id="rId97" Type="http://schemas.openxmlformats.org/officeDocument/2006/relationships/image" Target="../media/image12.png"/><Relationship Id="rId104" Type="http://schemas.openxmlformats.org/officeDocument/2006/relationships/image" Target="../media/image16.png"/><Relationship Id="rId7" Type="http://schemas.openxmlformats.org/officeDocument/2006/relationships/tags" Target="../tags/tag100.xml"/><Relationship Id="rId71" Type="http://schemas.openxmlformats.org/officeDocument/2006/relationships/tags" Target="../tags/tag164.xml"/><Relationship Id="rId92" Type="http://schemas.openxmlformats.org/officeDocument/2006/relationships/tags" Target="../tags/tag185.xml"/><Relationship Id="rId2" Type="http://schemas.openxmlformats.org/officeDocument/2006/relationships/tags" Target="../tags/tag95.xml"/><Relationship Id="rId29" Type="http://schemas.openxmlformats.org/officeDocument/2006/relationships/tags" Target="../tags/tag122.xml"/><Relationship Id="rId24" Type="http://schemas.openxmlformats.org/officeDocument/2006/relationships/tags" Target="../tags/tag117.xml"/><Relationship Id="rId40" Type="http://schemas.openxmlformats.org/officeDocument/2006/relationships/tags" Target="../tags/tag133.xml"/><Relationship Id="rId45" Type="http://schemas.openxmlformats.org/officeDocument/2006/relationships/tags" Target="../tags/tag138.xml"/><Relationship Id="rId66" Type="http://schemas.openxmlformats.org/officeDocument/2006/relationships/tags" Target="../tags/tag159.xml"/><Relationship Id="rId87" Type="http://schemas.openxmlformats.org/officeDocument/2006/relationships/tags" Target="../tags/tag180.xml"/><Relationship Id="rId110" Type="http://schemas.openxmlformats.org/officeDocument/2006/relationships/image" Target="../media/image8.png"/><Relationship Id="rId61" Type="http://schemas.openxmlformats.org/officeDocument/2006/relationships/tags" Target="../tags/tag154.xml"/><Relationship Id="rId82" Type="http://schemas.openxmlformats.org/officeDocument/2006/relationships/tags" Target="../tags/tag175.xml"/><Relationship Id="rId19" Type="http://schemas.openxmlformats.org/officeDocument/2006/relationships/tags" Target="../tags/tag112.xml"/><Relationship Id="rId14" Type="http://schemas.openxmlformats.org/officeDocument/2006/relationships/tags" Target="../tags/tag107.xml"/><Relationship Id="rId30" Type="http://schemas.openxmlformats.org/officeDocument/2006/relationships/tags" Target="../tags/tag123.xml"/><Relationship Id="rId35" Type="http://schemas.openxmlformats.org/officeDocument/2006/relationships/tags" Target="../tags/tag128.xml"/><Relationship Id="rId56" Type="http://schemas.openxmlformats.org/officeDocument/2006/relationships/tags" Target="../tags/tag149.xml"/><Relationship Id="rId77" Type="http://schemas.openxmlformats.org/officeDocument/2006/relationships/tags" Target="../tags/tag170.xml"/><Relationship Id="rId100" Type="http://schemas.openxmlformats.org/officeDocument/2006/relationships/image" Target="../media/image2.png"/><Relationship Id="rId105" Type="http://schemas.openxmlformats.org/officeDocument/2006/relationships/image" Target="../media/image17.svg"/><Relationship Id="rId8" Type="http://schemas.openxmlformats.org/officeDocument/2006/relationships/tags" Target="../tags/tag101.xml"/><Relationship Id="rId51" Type="http://schemas.openxmlformats.org/officeDocument/2006/relationships/tags" Target="../tags/tag144.xml"/><Relationship Id="rId72" Type="http://schemas.openxmlformats.org/officeDocument/2006/relationships/tags" Target="../tags/tag165.xml"/><Relationship Id="rId93" Type="http://schemas.openxmlformats.org/officeDocument/2006/relationships/tags" Target="../tags/tag186.xml"/><Relationship Id="rId98" Type="http://schemas.openxmlformats.org/officeDocument/2006/relationships/image" Target="../media/image13.svg"/><Relationship Id="rId3" Type="http://schemas.openxmlformats.org/officeDocument/2006/relationships/tags" Target="../tags/tag96.xml"/><Relationship Id="rId25" Type="http://schemas.openxmlformats.org/officeDocument/2006/relationships/tags" Target="../tags/tag118.xml"/><Relationship Id="rId46" Type="http://schemas.openxmlformats.org/officeDocument/2006/relationships/tags" Target="../tags/tag139.xml"/><Relationship Id="rId67" Type="http://schemas.openxmlformats.org/officeDocument/2006/relationships/tags" Target="../tags/tag160.xml"/><Relationship Id="rId20" Type="http://schemas.openxmlformats.org/officeDocument/2006/relationships/tags" Target="../tags/tag113.xml"/><Relationship Id="rId41" Type="http://schemas.openxmlformats.org/officeDocument/2006/relationships/tags" Target="../tags/tag134.xml"/><Relationship Id="rId62" Type="http://schemas.openxmlformats.org/officeDocument/2006/relationships/tags" Target="../tags/tag155.xml"/><Relationship Id="rId83" Type="http://schemas.openxmlformats.org/officeDocument/2006/relationships/tags" Target="../tags/tag176.xml"/><Relationship Id="rId88" Type="http://schemas.openxmlformats.org/officeDocument/2006/relationships/tags" Target="../tags/tag181.xml"/><Relationship Id="rId11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72DC92A-E5E1-4009-B070-D26F5743BAA9}"/>
              </a:ext>
            </a:extLst>
          </p:cNvPr>
          <p:cNvSpPr/>
          <p:nvPr/>
        </p:nvSpPr>
        <p:spPr>
          <a:xfrm>
            <a:off x="18205522" y="4369197"/>
            <a:ext cx="17434363" cy="6300000"/>
          </a:xfrm>
          <a:prstGeom prst="roundRect">
            <a:avLst>
              <a:gd name="adj" fmla="val 9709"/>
            </a:avLst>
          </a:prstGeom>
          <a:solidFill>
            <a:srgbClr val="FFFFFF"/>
          </a:solidFill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88429B2-7529-455B-928A-A029C3FCBF23}"/>
              </a:ext>
            </a:extLst>
          </p:cNvPr>
          <p:cNvSpPr/>
          <p:nvPr/>
        </p:nvSpPr>
        <p:spPr>
          <a:xfrm>
            <a:off x="19276049" y="4008371"/>
            <a:ext cx="8981097" cy="1021554"/>
          </a:xfrm>
          <a:prstGeom prst="roundRect">
            <a:avLst/>
          </a:prstGeom>
          <a:solidFill>
            <a:srgbClr val="FFFFFF"/>
          </a:solidFill>
          <a:ln w="571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8" name="TextBox 35 5">
            <a:extLst>
              <a:ext uri="{FF2B5EF4-FFF2-40B4-BE49-F238E27FC236}">
                <a16:creationId xmlns:a16="http://schemas.microsoft.com/office/drawing/2014/main" id="{543D0480-A831-4DA4-9E3B-8B0CEDE57C39}"/>
              </a:ext>
            </a:extLst>
          </p:cNvPr>
          <p:cNvSpPr txBox="1"/>
          <p:nvPr/>
        </p:nvSpPr>
        <p:spPr>
          <a:xfrm>
            <a:off x="19238046" y="3853785"/>
            <a:ext cx="905774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altLang="zh-CN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Main findings &amp; takeaways</a:t>
            </a:r>
            <a:endParaRPr sz="4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199D846-2DE5-471B-ADA5-C57F3F67F709}"/>
              </a:ext>
            </a:extLst>
          </p:cNvPr>
          <p:cNvSpPr/>
          <p:nvPr/>
        </p:nvSpPr>
        <p:spPr>
          <a:xfrm>
            <a:off x="18218532" y="11478030"/>
            <a:ext cx="17394600" cy="9864000"/>
          </a:xfrm>
          <a:prstGeom prst="roundRect">
            <a:avLst>
              <a:gd name="adj" fmla="val 5695"/>
            </a:avLst>
          </a:prstGeom>
          <a:solidFill>
            <a:srgbClr val="FFFFFF"/>
          </a:solidFill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F2510B-B0C5-49D9-8D6A-DC2C2C25B760}"/>
              </a:ext>
            </a:extLst>
          </p:cNvPr>
          <p:cNvSpPr/>
          <p:nvPr/>
        </p:nvSpPr>
        <p:spPr>
          <a:xfrm>
            <a:off x="19234630" y="11073918"/>
            <a:ext cx="6537541" cy="1021554"/>
          </a:xfrm>
          <a:prstGeom prst="roundRect">
            <a:avLst/>
          </a:prstGeom>
          <a:solidFill>
            <a:srgbClr val="FFFFFF"/>
          </a:solidFill>
          <a:ln w="571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6" name="TextBox 35 6">
            <a:extLst>
              <a:ext uri="{FF2B5EF4-FFF2-40B4-BE49-F238E27FC236}">
                <a16:creationId xmlns:a16="http://schemas.microsoft.com/office/drawing/2014/main" id="{D6F62ED9-8727-4606-ACB7-9CB51DAE9FAF}"/>
              </a:ext>
            </a:extLst>
          </p:cNvPr>
          <p:cNvSpPr txBox="1"/>
          <p:nvPr/>
        </p:nvSpPr>
        <p:spPr>
          <a:xfrm>
            <a:off x="19395737" y="10982695"/>
            <a:ext cx="62952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altLang="zh-CN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Theoretical</a:t>
            </a:r>
            <a:r>
              <a:rPr lang="en-US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 results</a:t>
            </a:r>
            <a:endParaRPr sz="4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4170084C-7DE7-4BDB-B244-E78A60BF5513}"/>
              </a:ext>
            </a:extLst>
          </p:cNvPr>
          <p:cNvSpPr/>
          <p:nvPr/>
        </p:nvSpPr>
        <p:spPr>
          <a:xfrm>
            <a:off x="18546086" y="5050050"/>
            <a:ext cx="8689612" cy="2214000"/>
          </a:xfrm>
          <a:prstGeom prst="roundRect">
            <a:avLst>
              <a:gd name="adj" fmla="val 9155"/>
            </a:avLst>
          </a:prstGeom>
          <a:solidFill>
            <a:srgbClr val="002060">
              <a:alpha val="14902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8" name="图片 3">
            <a:extLst>
              <a:ext uri="{FF2B5EF4-FFF2-40B4-BE49-F238E27FC236}">
                <a16:creationId xmlns:a16="http://schemas.microsoft.com/office/drawing/2014/main" id="{FDB32AA5-03DB-4D99-B019-4BC96E61C061}"/>
              </a:ext>
            </a:extLst>
          </p:cNvPr>
          <p:cNvPicPr>
            <a:picLocks noChangeAspect="1"/>
          </p:cNvPicPr>
          <p:nvPr/>
        </p:nvPicPr>
        <p:blipFill>
          <a:blip r:embed="rId9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6125" y="2020485"/>
            <a:ext cx="3658996" cy="15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F3414A3-6445-4FED-B6CC-9F298989FE1A}"/>
              </a:ext>
            </a:extLst>
          </p:cNvPr>
          <p:cNvSpPr/>
          <p:nvPr/>
        </p:nvSpPr>
        <p:spPr>
          <a:xfrm>
            <a:off x="3443398" y="0"/>
            <a:ext cx="29930697" cy="3528000"/>
          </a:xfrm>
          <a:prstGeom prst="roundRect">
            <a:avLst>
              <a:gd name="adj" fmla="val 9155"/>
            </a:avLst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8" name="TextBox 42 1">
            <a:extLst>
              <a:ext uri="{FF2B5EF4-FFF2-40B4-BE49-F238E27FC236}">
                <a16:creationId xmlns:a16="http://schemas.microsoft.com/office/drawing/2014/main" id="{ED001C86-E023-4A7E-98D8-63D458977901}"/>
              </a:ext>
            </a:extLst>
          </p:cNvPr>
          <p:cNvSpPr txBox="1"/>
          <p:nvPr/>
        </p:nvSpPr>
        <p:spPr>
          <a:xfrm>
            <a:off x="33552919" y="-39492"/>
            <a:ext cx="2257447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 algn="ctr">
              <a:lnSpc>
                <a:spcPct val="120000"/>
              </a:lnSpc>
              <a:buSzPct val="100000"/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</a:p>
        </p:txBody>
      </p:sp>
      <p:sp>
        <p:nvSpPr>
          <p:cNvPr id="30" name="TextBox 35 1"/>
          <p:cNvSpPr txBox="1"/>
          <p:nvPr/>
        </p:nvSpPr>
        <p:spPr>
          <a:xfrm>
            <a:off x="3848437" y="2062049"/>
            <a:ext cx="1222589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contamination: Neural networks learn uncorrelated features and fail to generalize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37 1"/>
          <p:cNvSpPr txBox="1"/>
          <p:nvPr/>
        </p:nvSpPr>
        <p:spPr>
          <a:xfrm>
            <a:off x="16153844" y="2108065"/>
            <a:ext cx="14389655" cy="62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>
              <a:lnSpc>
                <a:spcPct val="120000"/>
              </a:lnSpc>
              <a:spcBef>
                <a:spcPts val="984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u="sng" dirty="0">
                <a:solidFill>
                  <a:schemeClr val="bg1"/>
                </a:solidFill>
              </a:rPr>
              <a:t>Tianren </a:t>
            </a:r>
            <a:r>
              <a:rPr lang="en-US" altLang="zh-CN" sz="3200" u="sng" dirty="0">
                <a:solidFill>
                  <a:schemeClr val="bg1"/>
                </a:solidFill>
              </a:rPr>
              <a:t>Z</a:t>
            </a:r>
            <a:r>
              <a:rPr lang="en-US" sz="3200" u="sng" dirty="0">
                <a:solidFill>
                  <a:schemeClr val="bg1"/>
                </a:solidFill>
              </a:rPr>
              <a:t>hang</a:t>
            </a:r>
            <a:r>
              <a:rPr lang="en-US" sz="3200" dirty="0">
                <a:solidFill>
                  <a:schemeClr val="bg1"/>
                </a:solidFill>
              </a:rPr>
              <a:t>*</a:t>
            </a:r>
            <a:r>
              <a:rPr lang="en-US" sz="3200" baseline="30000" dirty="0">
                <a:solidFill>
                  <a:schemeClr val="bg1"/>
                </a:solidFill>
              </a:rPr>
              <a:t>,1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Chujie Zhao*</a:t>
            </a:r>
            <a:r>
              <a:rPr lang="en-US" sz="3200" baseline="30000" dirty="0">
                <a:solidFill>
                  <a:schemeClr val="bg1"/>
                </a:solidFill>
              </a:rPr>
              <a:t>,1</a:t>
            </a:r>
            <a:r>
              <a:rPr sz="3200" dirty="0">
                <a:solidFill>
                  <a:schemeClr val="bg1"/>
                </a:solidFill>
              </a:rPr>
              <a:t>,</a:t>
            </a:r>
            <a:r>
              <a:rPr lang="en-US" sz="3200" dirty="0">
                <a:solidFill>
                  <a:schemeClr val="bg1"/>
                </a:solidFill>
              </a:rPr>
              <a:t> Guanyu Chen</a:t>
            </a:r>
            <a:r>
              <a:rPr lang="en-US" sz="3200" baseline="30000" dirty="0">
                <a:solidFill>
                  <a:schemeClr val="bg1"/>
                </a:solidFill>
              </a:rPr>
              <a:t>1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Yizhou Jiang</a:t>
            </a:r>
            <a:r>
              <a:rPr lang="en-US" sz="3200" baseline="30000" dirty="0">
                <a:solidFill>
                  <a:schemeClr val="bg1"/>
                </a:solidFill>
              </a:rPr>
              <a:t>1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Feng Chen</a:t>
            </a:r>
            <a:r>
              <a:rPr lang="en-US" sz="3200" baseline="30000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60" name="TextBox 35 2">
            <a:extLst>
              <a:ext uri="{FF2B5EF4-FFF2-40B4-BE49-F238E27FC236}">
                <a16:creationId xmlns:a16="http://schemas.microsoft.com/office/drawing/2014/main" id="{1F8F3980-3EDF-40AD-9990-54ADE51E6554}"/>
              </a:ext>
            </a:extLst>
          </p:cNvPr>
          <p:cNvSpPr txBox="1"/>
          <p:nvPr/>
        </p:nvSpPr>
        <p:spPr>
          <a:xfrm>
            <a:off x="3467101" y="141953"/>
            <a:ext cx="29906994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5600" b="1" dirty="0">
                <a:solidFill>
                  <a:schemeClr val="bg1"/>
                </a:solidFill>
              </a:rPr>
              <a:t>NNs are </a:t>
            </a:r>
            <a:r>
              <a:rPr lang="en-US" sz="5600" b="1" i="1" dirty="0">
                <a:solidFill>
                  <a:srgbClr val="BCCEEA"/>
                </a:solidFill>
              </a:rPr>
              <a:t>task-driven</a:t>
            </a:r>
            <a:r>
              <a:rPr lang="en-US" sz="5600" b="1" dirty="0">
                <a:solidFill>
                  <a:schemeClr val="bg1"/>
                </a:solidFill>
              </a:rPr>
              <a:t> feature learners. But are all </a:t>
            </a:r>
            <a:r>
              <a:rPr lang="en-US" sz="5600" b="1" i="1" dirty="0">
                <a:solidFill>
                  <a:srgbClr val="BFD0EB"/>
                </a:solidFill>
              </a:rPr>
              <a:t>features</a:t>
            </a:r>
            <a:r>
              <a:rPr lang="en-US" sz="5600" b="1" dirty="0">
                <a:solidFill>
                  <a:schemeClr val="bg1"/>
                </a:solidFill>
              </a:rPr>
              <a:t> learned by NNs </a:t>
            </a:r>
            <a:r>
              <a:rPr lang="en-US" sz="5600" b="1" i="1" dirty="0">
                <a:solidFill>
                  <a:srgbClr val="BFD0EB"/>
                </a:solidFill>
              </a:rPr>
              <a:t>task-relevant</a:t>
            </a:r>
            <a:r>
              <a:rPr lang="en-US" sz="5600" b="1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US" sz="5600" b="1" dirty="0">
                <a:solidFill>
                  <a:schemeClr val="bg1"/>
                </a:solidFill>
              </a:rPr>
              <a:t>(and how does that relate to </a:t>
            </a:r>
            <a:r>
              <a:rPr lang="en-US" sz="5600" b="1" i="1" dirty="0">
                <a:solidFill>
                  <a:srgbClr val="BFD0EB"/>
                </a:solidFill>
              </a:rPr>
              <a:t>generalization</a:t>
            </a:r>
            <a:r>
              <a:rPr lang="en-US" sz="5600" b="1" dirty="0">
                <a:solidFill>
                  <a:schemeClr val="bg1"/>
                </a:solidFill>
              </a:rPr>
              <a:t>?)</a:t>
            </a:r>
            <a:endParaRPr sz="5600" b="1" dirty="0">
              <a:solidFill>
                <a:schemeClr val="bg1"/>
              </a:solidFill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E1DAE5F2-B5B3-4AD1-895C-89BB98EA107A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6504" y="467052"/>
            <a:ext cx="3313739" cy="1148444"/>
          </a:xfrm>
          <a:prstGeom prst="rect">
            <a:avLst/>
          </a:prstGeom>
        </p:spPr>
      </p:pic>
      <p:sp>
        <p:nvSpPr>
          <p:cNvPr id="63" name="TextBox 37 2">
            <a:extLst>
              <a:ext uri="{FF2B5EF4-FFF2-40B4-BE49-F238E27FC236}">
                <a16:creationId xmlns:a16="http://schemas.microsoft.com/office/drawing/2014/main" id="{71E2A6B6-E2DC-4385-AE7C-AAF2ACC3F93C}"/>
              </a:ext>
            </a:extLst>
          </p:cNvPr>
          <p:cNvSpPr txBox="1"/>
          <p:nvPr/>
        </p:nvSpPr>
        <p:spPr>
          <a:xfrm>
            <a:off x="16153843" y="2733785"/>
            <a:ext cx="17087670" cy="62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>
              <a:lnSpc>
                <a:spcPct val="120000"/>
              </a:lnSpc>
              <a:spcBef>
                <a:spcPts val="984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baseline="30000" dirty="0">
                <a:solidFill>
                  <a:schemeClr val="bg1"/>
                </a:solidFill>
              </a:rPr>
              <a:t>1 </a:t>
            </a:r>
            <a:r>
              <a:rPr lang="en-US" sz="3200" dirty="0">
                <a:solidFill>
                  <a:schemeClr val="bg1"/>
                </a:solidFill>
              </a:rPr>
              <a:t>Department of Automation, Tsinghua University    </a:t>
            </a:r>
            <a:r>
              <a:rPr lang="en-US" sz="3200" baseline="30000" dirty="0">
                <a:solidFill>
                  <a:schemeClr val="bg1"/>
                </a:solidFill>
              </a:rPr>
              <a:t>2 </a:t>
            </a:r>
            <a:r>
              <a:rPr lang="en-US" sz="3200" dirty="0">
                <a:solidFill>
                  <a:schemeClr val="bg1"/>
                </a:solidFill>
              </a:rPr>
              <a:t>LSBDPA Beijing Key Laboratory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0FE82F1-9560-4412-8F11-E21E86A10E31}"/>
              </a:ext>
            </a:extLst>
          </p:cNvPr>
          <p:cNvSpPr/>
          <p:nvPr/>
        </p:nvSpPr>
        <p:spPr>
          <a:xfrm>
            <a:off x="348222" y="4375861"/>
            <a:ext cx="17110140" cy="6300000"/>
          </a:xfrm>
          <a:prstGeom prst="roundRect">
            <a:avLst>
              <a:gd name="adj" fmla="val 8316"/>
            </a:avLst>
          </a:prstGeom>
          <a:solidFill>
            <a:srgbClr val="FFFFFF"/>
          </a:solidFill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1842060-2EEF-4B74-8B36-DF90D4F07AF2}"/>
              </a:ext>
            </a:extLst>
          </p:cNvPr>
          <p:cNvSpPr/>
          <p:nvPr/>
        </p:nvSpPr>
        <p:spPr>
          <a:xfrm>
            <a:off x="1404810" y="3697975"/>
            <a:ext cx="4460413" cy="1021554"/>
          </a:xfrm>
          <a:prstGeom prst="roundRect">
            <a:avLst/>
          </a:prstGeom>
          <a:pattFill prst="ltUpDiag">
            <a:fgClr>
              <a:srgbClr val="FFFFFF"/>
            </a:fgClr>
            <a:bgClr>
              <a:schemeClr val="bg1"/>
            </a:bgClr>
          </a:pattFill>
          <a:ln w="571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8" name="TextBox 35 3">
            <a:extLst>
              <a:ext uri="{FF2B5EF4-FFF2-40B4-BE49-F238E27FC236}">
                <a16:creationId xmlns:a16="http://schemas.microsoft.com/office/drawing/2014/main" id="{93A18B7C-3C4F-4998-A278-4506B9114F7D}"/>
              </a:ext>
            </a:extLst>
          </p:cNvPr>
          <p:cNvSpPr txBox="1"/>
          <p:nvPr/>
        </p:nvSpPr>
        <p:spPr>
          <a:xfrm>
            <a:off x="1310177" y="3858912"/>
            <a:ext cx="47117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Background</a:t>
            </a:r>
            <a:endParaRPr sz="4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E9AFB53-4228-46E3-9795-DD4DE818EC08}"/>
              </a:ext>
            </a:extLst>
          </p:cNvPr>
          <p:cNvSpPr/>
          <p:nvPr/>
        </p:nvSpPr>
        <p:spPr>
          <a:xfrm>
            <a:off x="345710" y="11473793"/>
            <a:ext cx="17110140" cy="9864000"/>
          </a:xfrm>
          <a:prstGeom prst="roundRect">
            <a:avLst>
              <a:gd name="adj" fmla="val 5916"/>
            </a:avLst>
          </a:prstGeom>
          <a:solidFill>
            <a:srgbClr val="FFFFFF"/>
          </a:solidFill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2F57768-034B-4EEB-BB5D-72E0689C94B6}"/>
              </a:ext>
            </a:extLst>
          </p:cNvPr>
          <p:cNvSpPr/>
          <p:nvPr/>
        </p:nvSpPr>
        <p:spPr>
          <a:xfrm>
            <a:off x="1267098" y="11120300"/>
            <a:ext cx="5381896" cy="1021554"/>
          </a:xfrm>
          <a:prstGeom prst="roundRect">
            <a:avLst/>
          </a:prstGeom>
          <a:solidFill>
            <a:srgbClr val="FFFFFF"/>
          </a:solidFill>
          <a:ln w="571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4" name="TextBox 35 4">
            <a:extLst>
              <a:ext uri="{FF2B5EF4-FFF2-40B4-BE49-F238E27FC236}">
                <a16:creationId xmlns:a16="http://schemas.microsoft.com/office/drawing/2014/main" id="{F78A9D52-D384-4D3E-8592-E01B28904E02}"/>
              </a:ext>
            </a:extLst>
          </p:cNvPr>
          <p:cNvSpPr txBox="1"/>
          <p:nvPr/>
        </p:nvSpPr>
        <p:spPr>
          <a:xfrm>
            <a:off x="1258176" y="10982695"/>
            <a:ext cx="554380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Empirical study</a:t>
            </a:r>
            <a:endParaRPr sz="4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5EAB4A6-F413-4853-9300-E9612168049C}"/>
              </a:ext>
            </a:extLst>
          </p:cNvPr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8" y="12211328"/>
            <a:ext cx="8709002" cy="8709002"/>
          </a:xfrm>
          <a:prstGeom prst="rect">
            <a:avLst/>
          </a:prstGeom>
        </p:spPr>
      </p:pic>
      <p:sp>
        <p:nvSpPr>
          <p:cNvPr id="144" name="TextBox 35 7">
            <a:extLst>
              <a:ext uri="{FF2B5EF4-FFF2-40B4-BE49-F238E27FC236}">
                <a16:creationId xmlns:a16="http://schemas.microsoft.com/office/drawing/2014/main" id="{872DEFC5-B115-481D-8C98-F059DF2103D5}"/>
              </a:ext>
            </a:extLst>
          </p:cNvPr>
          <p:cNvSpPr txBox="1"/>
          <p:nvPr/>
        </p:nvSpPr>
        <p:spPr>
          <a:xfrm>
            <a:off x="9813464" y="4465774"/>
            <a:ext cx="7472410" cy="283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tx1"/>
                </a:solidFill>
              </a:rPr>
              <a:t>Recent </a:t>
            </a:r>
            <a:r>
              <a:rPr lang="en-US" sz="2800" b="1" dirty="0">
                <a:solidFill>
                  <a:schemeClr val="tx1"/>
                </a:solidFill>
              </a:rPr>
              <a:t>algorithmic</a:t>
            </a:r>
            <a:r>
              <a:rPr lang="en-US" sz="2800" dirty="0">
                <a:solidFill>
                  <a:schemeClr val="tx1"/>
                </a:solidFill>
              </a:rPr>
              <a:t> advances in </a:t>
            </a:r>
            <a:r>
              <a:rPr lang="en-US" sz="2800" b="1" dirty="0">
                <a:solidFill>
                  <a:srgbClr val="5F86CD"/>
                </a:solidFill>
              </a:rPr>
              <a:t>OOD generalization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have been limited.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Many algos with theoretical guarantees do </a:t>
            </a:r>
            <a:r>
              <a:rPr lang="en-US" sz="2800" b="1" dirty="0">
                <a:solidFill>
                  <a:srgbClr val="5F86CD"/>
                </a:solidFill>
              </a:rPr>
              <a:t>not </a:t>
            </a:r>
            <a:r>
              <a:rPr lang="en-US" sz="2800" dirty="0">
                <a:solidFill>
                  <a:schemeClr val="tx1"/>
                </a:solidFill>
              </a:rPr>
              <a:t>excel in practice.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Simply using pre-trained models often works fine. (But is it still OOD?)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46" name="TextBox 35 8">
            <a:extLst>
              <a:ext uri="{FF2B5EF4-FFF2-40B4-BE49-F238E27FC236}">
                <a16:creationId xmlns:a16="http://schemas.microsoft.com/office/drawing/2014/main" id="{663F850F-5F2F-4619-BCB4-A77BA4AC9D3A}"/>
              </a:ext>
            </a:extLst>
          </p:cNvPr>
          <p:cNvSpPr txBox="1"/>
          <p:nvPr/>
        </p:nvSpPr>
        <p:spPr>
          <a:xfrm>
            <a:off x="9813465" y="7225012"/>
            <a:ext cx="7251070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3200" b="1" dirty="0">
                <a:solidFill>
                  <a:srgbClr val="002060"/>
                </a:solidFill>
              </a:rPr>
              <a:t>Why?</a:t>
            </a:r>
            <a:endParaRPr lang="en-US" sz="2400" b="1" dirty="0">
              <a:solidFill>
                <a:srgbClr val="002060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800" b="1" dirty="0">
                <a:solidFill>
                  <a:schemeClr val="tx1"/>
                </a:solidFill>
              </a:rPr>
              <a:t>Our conjecture: </a:t>
            </a:r>
            <a:r>
              <a:rPr lang="en-US" sz="2800" dirty="0">
                <a:solidFill>
                  <a:schemeClr val="tx1"/>
                </a:solidFill>
              </a:rPr>
              <a:t>existing analysis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only focuses on </a:t>
            </a:r>
            <a:r>
              <a:rPr lang="en-US" sz="2800" b="1" dirty="0">
                <a:solidFill>
                  <a:schemeClr val="tx1"/>
                </a:solidFill>
              </a:rPr>
              <a:t>spurious correlations </a:t>
            </a:r>
            <a:r>
              <a:rPr lang="en-US" sz="2800" dirty="0">
                <a:solidFill>
                  <a:schemeClr val="tx1"/>
                </a:solidFill>
              </a:rPr>
              <a:t>(models may learn features that are </a:t>
            </a:r>
            <a:r>
              <a:rPr lang="en-US" sz="2800" b="1" dirty="0">
                <a:solidFill>
                  <a:srgbClr val="5F86CD"/>
                </a:solidFill>
              </a:rPr>
              <a:t>correlated</a:t>
            </a:r>
            <a:r>
              <a:rPr lang="en-US" sz="2800" dirty="0">
                <a:solidFill>
                  <a:schemeClr val="tx1"/>
                </a:solidFill>
              </a:rPr>
              <a:t> with the label, yet non-causal)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does not capture the </a:t>
            </a:r>
            <a:r>
              <a:rPr lang="en-US" sz="2800" b="1" dirty="0">
                <a:solidFill>
                  <a:srgbClr val="5F86CD"/>
                </a:solidFill>
              </a:rPr>
              <a:t>inductive biases</a:t>
            </a:r>
            <a:r>
              <a:rPr lang="en-US" sz="2800" dirty="0">
                <a:solidFill>
                  <a:schemeClr val="tx1"/>
                </a:solidFill>
              </a:rPr>
              <a:t> of (non-linear) NNs, e.g., feature learning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6640553-A753-4ADF-85E3-0146173CDCD3}"/>
              </a:ext>
            </a:extLst>
          </p:cNvPr>
          <p:cNvCxnSpPr/>
          <p:nvPr/>
        </p:nvCxnSpPr>
        <p:spPr>
          <a:xfrm>
            <a:off x="9894314" y="7550590"/>
            <a:ext cx="2628000" cy="0"/>
          </a:xfrm>
          <a:prstGeom prst="line">
            <a:avLst/>
          </a:prstGeom>
          <a:noFill/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BFF999E-63F4-4E56-B825-0D63FF901632}"/>
              </a:ext>
            </a:extLst>
          </p:cNvPr>
          <p:cNvCxnSpPr/>
          <p:nvPr/>
        </p:nvCxnSpPr>
        <p:spPr>
          <a:xfrm>
            <a:off x="14273596" y="7550590"/>
            <a:ext cx="2628000" cy="0"/>
          </a:xfrm>
          <a:prstGeom prst="line">
            <a:avLst/>
          </a:prstGeom>
          <a:noFill/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578F429-1E4C-4DBA-976D-9F500B4F6F49}"/>
              </a:ext>
            </a:extLst>
          </p:cNvPr>
          <p:cNvGrpSpPr/>
          <p:nvPr/>
        </p:nvGrpSpPr>
        <p:grpSpPr>
          <a:xfrm>
            <a:off x="27679808" y="4887431"/>
            <a:ext cx="7591947" cy="584775"/>
            <a:chOff x="27149817" y="5338003"/>
            <a:chExt cx="7591947" cy="584775"/>
          </a:xfrm>
        </p:grpSpPr>
        <p:sp>
          <p:nvSpPr>
            <p:cNvPr id="153" name="TextBox 35 10">
              <a:extLst>
                <a:ext uri="{FF2B5EF4-FFF2-40B4-BE49-F238E27FC236}">
                  <a16:creationId xmlns:a16="http://schemas.microsoft.com/office/drawing/2014/main" id="{B8B301E6-A956-49C8-936E-857209418297}"/>
                </a:ext>
              </a:extLst>
            </p:cNvPr>
            <p:cNvSpPr txBox="1"/>
            <p:nvPr/>
          </p:nvSpPr>
          <p:spPr>
            <a:xfrm>
              <a:off x="29441185" y="5338003"/>
              <a:ext cx="2995511" cy="584775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spcBef>
                  <a:spcPts val="600"/>
                </a:spcBef>
              </a:pPr>
              <a:r>
                <a:rPr lang="en-US" sz="3200" b="1" dirty="0">
                  <a:solidFill>
                    <a:srgbClr val="002060"/>
                  </a:solidFill>
                </a:rPr>
                <a:t>Takeaways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D753B5-FE11-44F2-802C-5E51EDCC5E0B}"/>
                </a:ext>
              </a:extLst>
            </p:cNvPr>
            <p:cNvCxnSpPr>
              <a:cxnSpLocks/>
            </p:cNvCxnSpPr>
            <p:nvPr/>
          </p:nvCxnSpPr>
          <p:spPr>
            <a:xfrm>
              <a:off x="27149817" y="5630390"/>
              <a:ext cx="2510286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F3B6859-1034-4890-BEE0-134F75CCADE3}"/>
                </a:ext>
              </a:extLst>
            </p:cNvPr>
            <p:cNvCxnSpPr>
              <a:cxnSpLocks/>
            </p:cNvCxnSpPr>
            <p:nvPr/>
          </p:nvCxnSpPr>
          <p:spPr>
            <a:xfrm>
              <a:off x="32231478" y="5630390"/>
              <a:ext cx="2510286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8" name="TextBox 35 11">
            <a:extLst>
              <a:ext uri="{FF2B5EF4-FFF2-40B4-BE49-F238E27FC236}">
                <a16:creationId xmlns:a16="http://schemas.microsoft.com/office/drawing/2014/main" id="{10F3A2EF-0F8A-46CE-8B9F-00398514337F}"/>
              </a:ext>
            </a:extLst>
          </p:cNvPr>
          <p:cNvSpPr txBox="1"/>
          <p:nvPr/>
        </p:nvSpPr>
        <p:spPr>
          <a:xfrm>
            <a:off x="18709186" y="5166164"/>
            <a:ext cx="8594594" cy="4739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3100" b="1" dirty="0">
                <a:solidFill>
                  <a:schemeClr val="tx1"/>
                </a:solidFill>
              </a:rPr>
              <a:t>NNs can learn </a:t>
            </a:r>
            <a:r>
              <a:rPr lang="en-US" altLang="zh-CN" sz="3100" b="1" dirty="0">
                <a:solidFill>
                  <a:srgbClr val="5F86CD"/>
                </a:solidFill>
              </a:rPr>
              <a:t>"</a:t>
            </a:r>
            <a:r>
              <a:rPr lang="en-US" sz="3100" b="1" dirty="0">
                <a:solidFill>
                  <a:srgbClr val="5F86CD"/>
                </a:solidFill>
              </a:rPr>
              <a:t>useless features" </a:t>
            </a:r>
            <a:r>
              <a:rPr lang="en-US" sz="3100" b="1" dirty="0">
                <a:solidFill>
                  <a:schemeClr val="tx1"/>
                </a:solidFill>
              </a:rPr>
              <a:t>that are </a:t>
            </a:r>
            <a:r>
              <a:rPr lang="en-US" sz="3100" b="1" dirty="0">
                <a:solidFill>
                  <a:srgbClr val="5F86CD"/>
                </a:solidFill>
              </a:rPr>
              <a:t>uncorrelated</a:t>
            </a:r>
            <a:r>
              <a:rPr lang="en-US" sz="3100" b="1" dirty="0">
                <a:solidFill>
                  <a:schemeClr val="tx1"/>
                </a:solidFill>
              </a:rPr>
              <a:t> with the label while learning predictive features (</a:t>
            </a:r>
            <a:r>
              <a:rPr lang="en-US" altLang="zh-CN" sz="3100" b="1" dirty="0">
                <a:solidFill>
                  <a:srgbClr val="5F86CD"/>
                </a:solidFill>
              </a:rPr>
              <a:t>"</a:t>
            </a:r>
            <a:r>
              <a:rPr lang="en-US" sz="3100" b="1" dirty="0">
                <a:solidFill>
                  <a:srgbClr val="5F86CD"/>
                </a:solidFill>
              </a:rPr>
              <a:t>feature contamination</a:t>
            </a:r>
            <a:r>
              <a:rPr lang="en-US" altLang="zh-CN" sz="3100" b="1" dirty="0">
                <a:solidFill>
                  <a:srgbClr val="5F86CD"/>
                </a:solidFill>
              </a:rPr>
              <a:t>"</a:t>
            </a:r>
            <a:r>
              <a:rPr lang="en-US" sz="3100" b="1" dirty="0">
                <a:solidFill>
                  <a:schemeClr val="tx1"/>
                </a:solidFill>
              </a:rPr>
              <a:t>) and, due to this bias, </a:t>
            </a:r>
            <a:r>
              <a:rPr lang="en-US" sz="3100" b="1" dirty="0">
                <a:solidFill>
                  <a:srgbClr val="5F86CD"/>
                </a:solidFill>
              </a:rPr>
              <a:t>fail to generalize </a:t>
            </a:r>
            <a:r>
              <a:rPr lang="en-US" sz="3100" b="1" dirty="0">
                <a:solidFill>
                  <a:schemeClr val="tx1"/>
                </a:solidFill>
              </a:rPr>
              <a:t>OOD.</a:t>
            </a:r>
          </a:p>
          <a:p>
            <a:pPr marL="457200" indent="-45720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Cause: </a:t>
            </a:r>
            <a:r>
              <a:rPr lang="en-US" sz="3200" dirty="0">
                <a:solidFill>
                  <a:srgbClr val="5F86CD"/>
                </a:solidFill>
              </a:rPr>
              <a:t>activation asymmetry </a:t>
            </a:r>
            <a:r>
              <a:rPr lang="en-US" sz="3200" dirty="0">
                <a:solidFill>
                  <a:schemeClr val="tx1"/>
                </a:solidFill>
              </a:rPr>
              <a:t>of neurons </a:t>
            </a:r>
            <a:r>
              <a:rPr lang="en-US" altLang="zh-CN" sz="3200" dirty="0">
                <a:solidFill>
                  <a:schemeClr val="tx1"/>
                </a:solidFill>
              </a:rPr>
              <a:t>for inputs from different classes </a:t>
            </a:r>
            <a:r>
              <a:rPr lang="en-US" sz="3200" dirty="0">
                <a:solidFill>
                  <a:schemeClr val="tx1"/>
                </a:solidFill>
              </a:rPr>
              <a:t>--- due to non-linear activation &amp; </a:t>
            </a:r>
            <a:r>
              <a:rPr lang="en-US" altLang="zh-CN" sz="3200" dirty="0">
                <a:solidFill>
                  <a:schemeClr val="tx1"/>
                </a:solidFill>
              </a:rPr>
              <a:t>inductive bias of </a:t>
            </a:r>
            <a:r>
              <a:rPr lang="en-US" sz="3200" dirty="0">
                <a:solidFill>
                  <a:schemeClr val="tx1"/>
                </a:solidFill>
              </a:rPr>
              <a:t>SGD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Orthogonal to spurious correlations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59" name="TextBox 42 2">
            <a:extLst>
              <a:ext uri="{FF2B5EF4-FFF2-40B4-BE49-F238E27FC236}">
                <a16:creationId xmlns:a16="http://schemas.microsoft.com/office/drawing/2014/main" id="{F7D784E1-41D9-4D75-B4AF-199E915A4362}"/>
              </a:ext>
            </a:extLst>
          </p:cNvPr>
          <p:cNvSpPr txBox="1"/>
          <p:nvPr/>
        </p:nvSpPr>
        <p:spPr>
          <a:xfrm>
            <a:off x="33415171" y="2061143"/>
            <a:ext cx="2532942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 algn="ctr">
              <a:lnSpc>
                <a:spcPct val="120000"/>
              </a:lnSpc>
              <a:buSzPct val="100000"/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Code &amp; poster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DBFAF200-3211-4348-A18D-5B994A1B0198}"/>
              </a:ext>
            </a:extLst>
          </p:cNvPr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642" y="518405"/>
            <a:ext cx="1548000" cy="15480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90E6643-8F35-47CA-B3B6-237DD55E665B}"/>
              </a:ext>
            </a:extLst>
          </p:cNvPr>
          <p:cNvPicPr>
            <a:picLocks noChangeAspect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642" y="2634706"/>
            <a:ext cx="1548000" cy="1548000"/>
          </a:xfrm>
          <a:prstGeom prst="rect">
            <a:avLst/>
          </a:prstGeom>
        </p:spPr>
      </p:pic>
      <p:sp>
        <p:nvSpPr>
          <p:cNvPr id="167" name="TextBox 35 12">
            <a:extLst>
              <a:ext uri="{FF2B5EF4-FFF2-40B4-BE49-F238E27FC236}">
                <a16:creationId xmlns:a16="http://schemas.microsoft.com/office/drawing/2014/main" id="{2C8D1A50-9B17-4639-9B54-B2F966A3B8BA}"/>
              </a:ext>
            </a:extLst>
          </p:cNvPr>
          <p:cNvSpPr txBox="1"/>
          <p:nvPr/>
        </p:nvSpPr>
        <p:spPr>
          <a:xfrm>
            <a:off x="27577324" y="5530624"/>
            <a:ext cx="7646305" cy="475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514350" indent="-514350">
              <a:spcBef>
                <a:spcPts val="900"/>
              </a:spcBef>
              <a:buFont typeface="+mj-lt"/>
              <a:buAutoNum type="arabicPeriod"/>
            </a:pPr>
            <a:r>
              <a:rPr lang="en-US" sz="3200" b="1" dirty="0">
                <a:solidFill>
                  <a:srgbClr val="5F86CD"/>
                </a:solidFill>
              </a:rPr>
              <a:t>Not</a:t>
            </a:r>
            <a:r>
              <a:rPr lang="en-US" sz="3200" dirty="0">
                <a:solidFill>
                  <a:schemeClr val="tx1"/>
                </a:solidFill>
              </a:rPr>
              <a:t> all features learned by NNs are task-relevant; task-relevant and task-irrelevant features can be </a:t>
            </a:r>
            <a:r>
              <a:rPr lang="en-US" sz="3200" b="1" dirty="0">
                <a:solidFill>
                  <a:srgbClr val="5F86CD"/>
                </a:solidFill>
              </a:rPr>
              <a:t>non-linearly coupled</a:t>
            </a:r>
            <a:r>
              <a:rPr lang="en-US" sz="3200" dirty="0">
                <a:solidFill>
                  <a:schemeClr val="tx1"/>
                </a:solidFill>
              </a:rPr>
              <a:t> in the NN’s activation space.</a:t>
            </a:r>
          </a:p>
          <a:p>
            <a:pPr marL="514350" indent="-514350">
              <a:spcBef>
                <a:spcPts val="9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Nonlinearity in NNs elicits new OOD generalization challenges </a:t>
            </a:r>
            <a:r>
              <a:rPr lang="en-US" sz="3200" b="1" dirty="0">
                <a:solidFill>
                  <a:srgbClr val="5F86CD"/>
                </a:solidFill>
              </a:rPr>
              <a:t>beyond spurious correlations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spcBef>
                <a:spcPts val="900"/>
              </a:spcBef>
              <a:buFont typeface="+mj-lt"/>
              <a:buAutoNum type="arabicPeriod"/>
            </a:pPr>
            <a:r>
              <a:rPr lang="en-US" altLang="zh-CN" sz="3200" dirty="0">
                <a:solidFill>
                  <a:schemeClr val="tx1"/>
                </a:solidFill>
              </a:rPr>
              <a:t>OOD generalization algos should explicitly consider </a:t>
            </a:r>
            <a:r>
              <a:rPr lang="en-US" altLang="zh-CN" sz="3200" b="1" dirty="0">
                <a:solidFill>
                  <a:srgbClr val="5F86CD"/>
                </a:solidFill>
              </a:rPr>
              <a:t>inductive biases</a:t>
            </a:r>
            <a:r>
              <a:rPr lang="en-US" altLang="zh-CN" sz="3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F77AB95E-6DBD-49F8-B570-FE0E00B72061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18968653" y="18534781"/>
            <a:ext cx="9800952" cy="197829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8D9AFCF9-AA1B-49B5-BE87-CBE276B1EB78}"/>
              </a:ext>
            </a:extLst>
          </p:cNvPr>
          <p:cNvSpPr txBox="1"/>
          <p:nvPr/>
        </p:nvSpPr>
        <p:spPr>
          <a:xfrm>
            <a:off x="29315325" y="18651642"/>
            <a:ext cx="5596869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100"/>
              </a:spcBef>
            </a:pPr>
            <a:r>
              <a:rPr lang="en-US" altLang="zh-CN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results show that feature contamination also occurs for other </a:t>
            </a:r>
            <a:r>
              <a:rPr lang="en-US" altLang="zh-CN" sz="2600" dirty="0">
                <a:solidFill>
                  <a:srgbClr val="5F86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models / activation functions / optimizers / NN architectures</a:t>
            </a:r>
            <a:r>
              <a:rPr lang="en-US" altLang="zh-CN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33257F-2A1B-4EF7-8AF7-B96F07D66E86}"/>
              </a:ext>
            </a:extLst>
          </p:cNvPr>
          <p:cNvSpPr txBox="1"/>
          <p:nvPr/>
        </p:nvSpPr>
        <p:spPr>
          <a:xfrm>
            <a:off x="18585384" y="20437820"/>
            <a:ext cx="1660740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spcBef>
                <a:spcPts val="21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our paper for more 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evidence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contamination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3200" b="1" dirty="0">
                <a:solidFill>
                  <a:srgbClr val="5F86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NNs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172" name="TextBox 35 13 1">
            <a:extLst>
              <a:ext uri="{FF2B5EF4-FFF2-40B4-BE49-F238E27FC236}">
                <a16:creationId xmlns:a16="http://schemas.microsoft.com/office/drawing/2014/main" id="{6B729446-BCCD-4D98-9330-1DEBC1C533D5}"/>
              </a:ext>
            </a:extLst>
          </p:cNvPr>
          <p:cNvSpPr txBox="1"/>
          <p:nvPr/>
        </p:nvSpPr>
        <p:spPr>
          <a:xfrm>
            <a:off x="9471289" y="11920965"/>
            <a:ext cx="7829318" cy="3847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A main stream of OOD generalization algos focuses on </a:t>
            </a:r>
            <a:r>
              <a:rPr lang="en-US" altLang="zh-CN" sz="2800" b="1" dirty="0">
                <a:solidFill>
                  <a:srgbClr val="5F86CD"/>
                </a:solidFill>
              </a:rPr>
              <a:t>representation learning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 domain invariant / domain specific / diverse).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We ask:</a:t>
            </a:r>
            <a:r>
              <a:rPr lang="en-US" altLang="zh-CN" sz="2800" dirty="0">
                <a:solidFill>
                  <a:schemeClr val="tx1"/>
                </a:solidFill>
              </a:rPr>
              <a:t> is a </a:t>
            </a:r>
            <a:r>
              <a:rPr lang="en-US" altLang="zh-CN" sz="2800" b="1" dirty="0">
                <a:solidFill>
                  <a:srgbClr val="5F86CD"/>
                </a:solidFill>
              </a:rPr>
              <a:t>"good enough"</a:t>
            </a:r>
            <a:r>
              <a:rPr lang="en-US" altLang="zh-CN" sz="2800" dirty="0">
                <a:solidFill>
                  <a:schemeClr val="tx1"/>
                </a:solidFill>
              </a:rPr>
              <a:t> repr. learning objective </a:t>
            </a:r>
            <a:r>
              <a:rPr lang="en-US" altLang="zh-CN" sz="2800" b="1" dirty="0">
                <a:solidFill>
                  <a:schemeClr val="tx1"/>
                </a:solidFill>
              </a:rPr>
              <a:t>sufficient</a:t>
            </a:r>
            <a:r>
              <a:rPr lang="en-US" altLang="zh-CN" sz="2800" dirty="0">
                <a:solidFill>
                  <a:schemeClr val="tx1"/>
                </a:solidFill>
              </a:rPr>
              <a:t> for OOD generalization?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An </a:t>
            </a:r>
            <a:r>
              <a:rPr lang="en-US" altLang="zh-CN" sz="2800" b="1" dirty="0">
                <a:solidFill>
                  <a:srgbClr val="5F86CD"/>
                </a:solidFill>
              </a:rPr>
              <a:t>"idealized" setting</a:t>
            </a:r>
            <a:r>
              <a:rPr lang="en-US" altLang="zh-CN" sz="2800" dirty="0">
                <a:solidFill>
                  <a:schemeClr val="tx1"/>
                </a:solidFill>
              </a:rPr>
              <a:t>: train a </a:t>
            </a:r>
            <a:r>
              <a:rPr lang="en-US" altLang="zh-CN" sz="2800" b="1" dirty="0">
                <a:solidFill>
                  <a:srgbClr val="D46112"/>
                </a:solidFill>
              </a:rPr>
              <a:t>student NN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 </a:t>
            </a:r>
            <a:r>
              <a:rPr lang="en-US" altLang="zh-CN" sz="2800" b="1" dirty="0">
                <a:solidFill>
                  <a:srgbClr val="5F86CD"/>
                </a:solidFill>
              </a:rPr>
              <a:t>explicitly fit </a:t>
            </a:r>
            <a:r>
              <a:rPr lang="en-US" altLang="zh-CN" sz="2800" dirty="0">
                <a:solidFill>
                  <a:schemeClr val="tx1"/>
                </a:solidFill>
              </a:rPr>
              <a:t>the repr. from a </a:t>
            </a:r>
            <a:r>
              <a:rPr lang="en-US" altLang="zh-CN" sz="2800" b="1" dirty="0">
                <a:solidFill>
                  <a:srgbClr val="7030A0"/>
                </a:solidFill>
              </a:rPr>
              <a:t>teacher NN</a:t>
            </a:r>
            <a:r>
              <a:rPr lang="en-US" altLang="zh-CN" sz="2800" b="1" i="1" dirty="0">
                <a:solidFill>
                  <a:srgbClr val="7030A0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that </a:t>
            </a:r>
            <a:r>
              <a:rPr lang="en-US" altLang="zh-CN" sz="2800" b="1" dirty="0">
                <a:solidFill>
                  <a:srgbClr val="5F86CD"/>
                </a:solidFill>
              </a:rPr>
              <a:t>can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rgbClr val="5F86CD"/>
                </a:solidFill>
              </a:rPr>
              <a:t>generalize</a:t>
            </a:r>
            <a:r>
              <a:rPr lang="en-US" altLang="zh-CN" sz="2800" dirty="0">
                <a:solidFill>
                  <a:schemeClr val="tx1"/>
                </a:solidFill>
              </a:rPr>
              <a:t> OOD (repr. distillation).</a:t>
            </a:r>
          </a:p>
        </p:txBody>
      </p:sp>
      <p:sp>
        <p:nvSpPr>
          <p:cNvPr id="173" name="TextBox 35 14">
            <a:extLst>
              <a:ext uri="{FF2B5EF4-FFF2-40B4-BE49-F238E27FC236}">
                <a16:creationId xmlns:a16="http://schemas.microsoft.com/office/drawing/2014/main" id="{A679706F-1F25-4D9D-84B8-F0F9009D14B3}"/>
              </a:ext>
            </a:extLst>
          </p:cNvPr>
          <p:cNvSpPr txBox="1"/>
          <p:nvPr/>
        </p:nvSpPr>
        <p:spPr>
          <a:xfrm>
            <a:off x="9443225" y="17578016"/>
            <a:ext cx="7916047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Student NN still </a:t>
            </a:r>
            <a:r>
              <a:rPr lang="en-US" altLang="zh-CN" sz="2800" b="1" dirty="0">
                <a:solidFill>
                  <a:srgbClr val="5F86CD"/>
                </a:solidFill>
              </a:rPr>
              <a:t>cannot generalize </a:t>
            </a:r>
            <a:r>
              <a:rPr lang="en-US" altLang="zh-CN" sz="2800" dirty="0">
                <a:solidFill>
                  <a:schemeClr val="tx1"/>
                </a:solidFill>
              </a:rPr>
              <a:t>OOD well (though being better than 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no teacher setting)!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9D9E9AE-A050-42ED-9080-94C80B32177D}"/>
              </a:ext>
            </a:extLst>
          </p:cNvPr>
          <p:cNvGrpSpPr/>
          <p:nvPr/>
        </p:nvGrpSpPr>
        <p:grpSpPr>
          <a:xfrm>
            <a:off x="9524297" y="16872801"/>
            <a:ext cx="7404867" cy="584775"/>
            <a:chOff x="27149817" y="5311499"/>
            <a:chExt cx="7404867" cy="584775"/>
          </a:xfrm>
        </p:grpSpPr>
        <p:sp>
          <p:nvSpPr>
            <p:cNvPr id="176" name="TextBox 35 15">
              <a:extLst>
                <a:ext uri="{FF2B5EF4-FFF2-40B4-BE49-F238E27FC236}">
                  <a16:creationId xmlns:a16="http://schemas.microsoft.com/office/drawing/2014/main" id="{A43D5A4C-0670-4952-987C-E8876D29E8BD}"/>
                </a:ext>
              </a:extLst>
            </p:cNvPr>
            <p:cNvSpPr txBox="1"/>
            <p:nvPr/>
          </p:nvSpPr>
          <p:spPr>
            <a:xfrm>
              <a:off x="29374925" y="5311499"/>
              <a:ext cx="2995511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spcBef>
                  <a:spcPts val="600"/>
                </a:spcBef>
              </a:pPr>
              <a:r>
                <a:rPr lang="en-US" sz="3200" b="1" dirty="0">
                  <a:solidFill>
                    <a:srgbClr val="002060"/>
                  </a:solidFill>
                </a:rPr>
                <a:t>Results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9957B85-60C8-40F5-8C01-BD0BCD349E8D}"/>
                </a:ext>
              </a:extLst>
            </p:cNvPr>
            <p:cNvCxnSpPr>
              <a:cxnSpLocks/>
            </p:cNvCxnSpPr>
            <p:nvPr/>
          </p:nvCxnSpPr>
          <p:spPr>
            <a:xfrm>
              <a:off x="27149817" y="5630390"/>
              <a:ext cx="2628000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FD8CB61-E1C1-4CAC-9CDF-F210AB3E39E0}"/>
                </a:ext>
              </a:extLst>
            </p:cNvPr>
            <p:cNvCxnSpPr>
              <a:cxnSpLocks/>
            </p:cNvCxnSpPr>
            <p:nvPr/>
          </p:nvCxnSpPr>
          <p:spPr>
            <a:xfrm>
              <a:off x="31926684" y="5630390"/>
              <a:ext cx="2628000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79" name="TextBox 35 16">
            <a:extLst>
              <a:ext uri="{FF2B5EF4-FFF2-40B4-BE49-F238E27FC236}">
                <a16:creationId xmlns:a16="http://schemas.microsoft.com/office/drawing/2014/main" id="{CE1361A8-27A0-4CBD-9A27-EB1893A1F291}"/>
              </a:ext>
            </a:extLst>
          </p:cNvPr>
          <p:cNvSpPr txBox="1"/>
          <p:nvPr/>
        </p:nvSpPr>
        <p:spPr>
          <a:xfrm>
            <a:off x="9471288" y="18667963"/>
            <a:ext cx="702211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Cannot</a:t>
            </a:r>
            <a:r>
              <a:rPr lang="en-US" sz="2800" dirty="0">
                <a:solidFill>
                  <a:schemeClr val="tx1"/>
                </a:solidFill>
              </a:rPr>
              <a:t> be explained by spurious correlations / other existing explanations.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Only considering the objective is </a:t>
            </a:r>
            <a:r>
              <a:rPr lang="en-US" sz="2800" b="1" dirty="0">
                <a:solidFill>
                  <a:schemeClr val="tx1"/>
                </a:solidFill>
              </a:rPr>
              <a:t>not enough</a:t>
            </a:r>
            <a:r>
              <a:rPr lang="en-US" sz="2800" dirty="0">
                <a:solidFill>
                  <a:schemeClr val="tx1"/>
                </a:solidFill>
              </a:rPr>
              <a:t> --- need to take into account the inductive biases in NN </a:t>
            </a:r>
            <a:r>
              <a:rPr lang="en-US" sz="2800" b="1" dirty="0">
                <a:solidFill>
                  <a:srgbClr val="5F86CD"/>
                </a:solidFill>
              </a:rPr>
              <a:t>optimization</a:t>
            </a:r>
            <a:r>
              <a:rPr lang="en-US" sz="2800" dirty="0">
                <a:solidFill>
                  <a:schemeClr val="tx1"/>
                </a:solidFill>
              </a:rPr>
              <a:t>!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0" name="TextBox 35 17 1">
            <a:extLst>
              <a:ext uri="{FF2B5EF4-FFF2-40B4-BE49-F238E27FC236}">
                <a16:creationId xmlns:a16="http://schemas.microsoft.com/office/drawing/2014/main" id="{B4966C91-213E-4712-85F2-8F2413753026}"/>
              </a:ext>
            </a:extLst>
          </p:cNvPr>
          <p:cNvSpPr txBox="1"/>
          <p:nvPr/>
        </p:nvSpPr>
        <p:spPr>
          <a:xfrm>
            <a:off x="18661925" y="12089399"/>
            <a:ext cx="809292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Model: </a:t>
            </a:r>
            <a:r>
              <a:rPr lang="en-US" altLang="zh-CN" sz="2800" dirty="0">
                <a:solidFill>
                  <a:schemeClr val="tx1"/>
                </a:solidFill>
              </a:rPr>
              <a:t>two-layer ReLU NN trained by SGD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Task: </a:t>
            </a:r>
            <a:r>
              <a:rPr lang="en-US" altLang="zh-CN" sz="2800" dirty="0">
                <a:solidFill>
                  <a:schemeClr val="tx1"/>
                </a:solidFill>
              </a:rPr>
              <a:t>binary classification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Data:                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           is an orthogonal matrix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              [</a:t>
            </a:r>
            <a:r>
              <a:rPr lang="en-US" altLang="zh-CN" sz="2800" b="1" dirty="0">
                <a:solidFill>
                  <a:schemeClr val="tx1"/>
                </a:solidFill>
              </a:rPr>
              <a:t>core features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b="1" dirty="0">
                <a:solidFill>
                  <a:schemeClr val="tx1"/>
                </a:solidFill>
              </a:rPr>
              <a:t>background features</a:t>
            </a:r>
            <a:r>
              <a:rPr lang="en-US" altLang="zh-CN" sz="2800" dirty="0">
                <a:solidFill>
                  <a:schemeClr val="tx1"/>
                </a:solidFill>
              </a:rPr>
              <a:t>]</a:t>
            </a:r>
          </a:p>
        </p:txBody>
      </p:sp>
      <p:grpSp>
        <p:nvGrpSpPr>
          <p:cNvPr id="192" name="Group 191" descr="\documentclass{article}&#10;\usepackage{amsmath}&#10;\usepackage{amssymb}&#10;\usepackage{bm}&#10;&#10;\pagestyle{empty}&#10;\begin{document}&#10;&#10;\[&#10;\mathbf{x} = \mathbf{M}\mathbf{z}&#10;\]&#10;&#10;\end{document}" title="IguanaTex Vector Display">
            <a:extLst>
              <a:ext uri="{FF2B5EF4-FFF2-40B4-BE49-F238E27FC236}">
                <a16:creationId xmlns:a16="http://schemas.microsoft.com/office/drawing/2014/main" id="{A55444F1-EDC4-4811-ABF5-B4AF33B6A53D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19761755" y="13186567"/>
            <a:ext cx="1440000" cy="292341"/>
            <a:chOff x="2541585" y="2540000"/>
            <a:chExt cx="568325" cy="136525"/>
          </a:xfrm>
        </p:grpSpPr>
        <p:sp>
          <p:nvSpPr>
            <p:cNvPr id="187" name="Freeform 7 1">
              <a:extLst>
                <a:ext uri="{FF2B5EF4-FFF2-40B4-BE49-F238E27FC236}">
                  <a16:creationId xmlns:a16="http://schemas.microsoft.com/office/drawing/2014/main" id="{77A3218F-4D70-4113-84CA-9713C22C79FC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2541585" y="2587625"/>
              <a:ext cx="92075" cy="88900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1 w 281"/>
                <a:gd name="T37" fmla="*/ 189 h 222"/>
                <a:gd name="T38" fmla="*/ 0 w 281"/>
                <a:gd name="T39" fmla="*/ 199 h 222"/>
                <a:gd name="T40" fmla="*/ 0 w 281"/>
                <a:gd name="T41" fmla="*/ 222 h 222"/>
                <a:gd name="T42" fmla="*/ 46 w 281"/>
                <a:gd name="T43" fmla="*/ 221 h 222"/>
                <a:gd name="T44" fmla="*/ 98 w 281"/>
                <a:gd name="T45" fmla="*/ 222 h 222"/>
                <a:gd name="T46" fmla="*/ 98 w 281"/>
                <a:gd name="T47" fmla="*/ 199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4 h 222"/>
                <a:gd name="T54" fmla="*/ 186 w 281"/>
                <a:gd name="T55" fmla="*/ 199 h 222"/>
                <a:gd name="T56" fmla="*/ 167 w 281"/>
                <a:gd name="T57" fmla="*/ 199 h 222"/>
                <a:gd name="T58" fmla="*/ 167 w 281"/>
                <a:gd name="T59" fmla="*/ 222 h 222"/>
                <a:gd name="T60" fmla="*/ 226 w 281"/>
                <a:gd name="T61" fmla="*/ 221 h 222"/>
                <a:gd name="T62" fmla="*/ 281 w 281"/>
                <a:gd name="T63" fmla="*/ 222 h 222"/>
                <a:gd name="T64" fmla="*/ 281 w 281"/>
                <a:gd name="T65" fmla="*/ 199 h 222"/>
                <a:gd name="T66" fmla="*/ 246 w 281"/>
                <a:gd name="T67" fmla="*/ 199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4"/>
                    <a:pt x="271" y="24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1" y="189"/>
                  </a:lnTo>
                  <a:cubicBezTo>
                    <a:pt x="42" y="199"/>
                    <a:pt x="24" y="199"/>
                    <a:pt x="0" y="199"/>
                  </a:cubicBezTo>
                  <a:lnTo>
                    <a:pt x="0" y="222"/>
                  </a:lnTo>
                  <a:cubicBezTo>
                    <a:pt x="18" y="221"/>
                    <a:pt x="44" y="221"/>
                    <a:pt x="46" y="221"/>
                  </a:cubicBezTo>
                  <a:cubicBezTo>
                    <a:pt x="59" y="221"/>
                    <a:pt x="88" y="222"/>
                    <a:pt x="98" y="222"/>
                  </a:cubicBezTo>
                  <a:lnTo>
                    <a:pt x="98" y="199"/>
                  </a:lnTo>
                  <a:cubicBezTo>
                    <a:pt x="89" y="199"/>
                    <a:pt x="79" y="196"/>
                    <a:pt x="79" y="193"/>
                  </a:cubicBezTo>
                  <a:cubicBezTo>
                    <a:pt x="79" y="193"/>
                    <a:pt x="79" y="192"/>
                    <a:pt x="83" y="188"/>
                  </a:cubicBezTo>
                  <a:lnTo>
                    <a:pt x="131" y="134"/>
                  </a:lnTo>
                  <a:lnTo>
                    <a:pt x="186" y="199"/>
                  </a:lnTo>
                  <a:lnTo>
                    <a:pt x="167" y="199"/>
                  </a:lnTo>
                  <a:lnTo>
                    <a:pt x="167" y="222"/>
                  </a:lnTo>
                  <a:cubicBezTo>
                    <a:pt x="179" y="222"/>
                    <a:pt x="210" y="221"/>
                    <a:pt x="226" y="221"/>
                  </a:cubicBezTo>
                  <a:cubicBezTo>
                    <a:pt x="242" y="221"/>
                    <a:pt x="265" y="222"/>
                    <a:pt x="281" y="222"/>
                  </a:cubicBezTo>
                  <a:lnTo>
                    <a:pt x="281" y="199"/>
                  </a:lnTo>
                  <a:lnTo>
                    <a:pt x="246" y="199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 1">
              <a:extLst>
                <a:ext uri="{FF2B5EF4-FFF2-40B4-BE49-F238E27FC236}">
                  <a16:creationId xmlns:a16="http://schemas.microsoft.com/office/drawing/2014/main" id="{7DCAB884-4638-4FB9-B348-3A158E357A21}"/>
                </a:ext>
              </a:extLst>
            </p:cNvPr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2692398" y="2603500"/>
              <a:ext cx="107950" cy="476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9 1">
              <a:extLst>
                <a:ext uri="{FF2B5EF4-FFF2-40B4-BE49-F238E27FC236}">
                  <a16:creationId xmlns:a16="http://schemas.microsoft.com/office/drawing/2014/main" id="{1DE008E0-34D1-4C45-90A9-82BA20712920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2862260" y="2540000"/>
              <a:ext cx="165100" cy="136525"/>
            </a:xfrm>
            <a:custGeom>
              <a:avLst/>
              <a:gdLst>
                <a:gd name="T0" fmla="*/ 253 w 504"/>
                <a:gd name="T1" fmla="*/ 277 h 343"/>
                <a:gd name="T2" fmla="*/ 133 w 504"/>
                <a:gd name="T3" fmla="*/ 13 h 343"/>
                <a:gd name="T4" fmla="*/ 111 w 504"/>
                <a:gd name="T5" fmla="*/ 0 h 343"/>
                <a:gd name="T6" fmla="*/ 0 w 504"/>
                <a:gd name="T7" fmla="*/ 0 h 343"/>
                <a:gd name="T8" fmla="*/ 0 w 504"/>
                <a:gd name="T9" fmla="*/ 24 h 343"/>
                <a:gd name="T10" fmla="*/ 54 w 504"/>
                <a:gd name="T11" fmla="*/ 24 h 343"/>
                <a:gd name="T12" fmla="*/ 54 w 504"/>
                <a:gd name="T13" fmla="*/ 305 h 343"/>
                <a:gd name="T14" fmla="*/ 40 w 504"/>
                <a:gd name="T15" fmla="*/ 318 h 343"/>
                <a:gd name="T16" fmla="*/ 13 w 504"/>
                <a:gd name="T17" fmla="*/ 320 h 343"/>
                <a:gd name="T18" fmla="*/ 0 w 504"/>
                <a:gd name="T19" fmla="*/ 320 h 343"/>
                <a:gd name="T20" fmla="*/ 0 w 504"/>
                <a:gd name="T21" fmla="*/ 343 h 343"/>
                <a:gd name="T22" fmla="*/ 67 w 504"/>
                <a:gd name="T23" fmla="*/ 342 h 343"/>
                <a:gd name="T24" fmla="*/ 134 w 504"/>
                <a:gd name="T25" fmla="*/ 343 h 343"/>
                <a:gd name="T26" fmla="*/ 134 w 504"/>
                <a:gd name="T27" fmla="*/ 320 h 343"/>
                <a:gd name="T28" fmla="*/ 122 w 504"/>
                <a:gd name="T29" fmla="*/ 320 h 343"/>
                <a:gd name="T30" fmla="*/ 95 w 504"/>
                <a:gd name="T31" fmla="*/ 318 h 343"/>
                <a:gd name="T32" fmla="*/ 81 w 504"/>
                <a:gd name="T33" fmla="*/ 305 h 343"/>
                <a:gd name="T34" fmla="*/ 81 w 504"/>
                <a:gd name="T35" fmla="*/ 30 h 343"/>
                <a:gd name="T36" fmla="*/ 81 w 504"/>
                <a:gd name="T37" fmla="*/ 30 h 343"/>
                <a:gd name="T38" fmla="*/ 217 w 504"/>
                <a:gd name="T39" fmla="*/ 331 h 343"/>
                <a:gd name="T40" fmla="*/ 233 w 504"/>
                <a:gd name="T41" fmla="*/ 343 h 343"/>
                <a:gd name="T42" fmla="*/ 249 w 504"/>
                <a:gd name="T43" fmla="*/ 331 h 343"/>
                <a:gd name="T44" fmla="*/ 388 w 504"/>
                <a:gd name="T45" fmla="*/ 24 h 343"/>
                <a:gd name="T46" fmla="*/ 388 w 504"/>
                <a:gd name="T47" fmla="*/ 24 h 343"/>
                <a:gd name="T48" fmla="*/ 388 w 504"/>
                <a:gd name="T49" fmla="*/ 320 h 343"/>
                <a:gd name="T50" fmla="*/ 334 w 504"/>
                <a:gd name="T51" fmla="*/ 320 h 343"/>
                <a:gd name="T52" fmla="*/ 334 w 504"/>
                <a:gd name="T53" fmla="*/ 343 h 343"/>
                <a:gd name="T54" fmla="*/ 419 w 504"/>
                <a:gd name="T55" fmla="*/ 342 h 343"/>
                <a:gd name="T56" fmla="*/ 504 w 504"/>
                <a:gd name="T57" fmla="*/ 343 h 343"/>
                <a:gd name="T58" fmla="*/ 504 w 504"/>
                <a:gd name="T59" fmla="*/ 320 h 343"/>
                <a:gd name="T60" fmla="*/ 451 w 504"/>
                <a:gd name="T61" fmla="*/ 320 h 343"/>
                <a:gd name="T62" fmla="*/ 451 w 504"/>
                <a:gd name="T63" fmla="*/ 24 h 343"/>
                <a:gd name="T64" fmla="*/ 504 w 504"/>
                <a:gd name="T65" fmla="*/ 24 h 343"/>
                <a:gd name="T66" fmla="*/ 504 w 504"/>
                <a:gd name="T67" fmla="*/ 0 h 343"/>
                <a:gd name="T68" fmla="*/ 394 w 504"/>
                <a:gd name="T69" fmla="*/ 0 h 343"/>
                <a:gd name="T70" fmla="*/ 372 w 504"/>
                <a:gd name="T71" fmla="*/ 13 h 343"/>
                <a:gd name="T72" fmla="*/ 253 w 504"/>
                <a:gd name="T73" fmla="*/ 27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4" h="343">
                  <a:moveTo>
                    <a:pt x="253" y="277"/>
                  </a:moveTo>
                  <a:lnTo>
                    <a:pt x="133" y="13"/>
                  </a:lnTo>
                  <a:cubicBezTo>
                    <a:pt x="127" y="0"/>
                    <a:pt x="122" y="0"/>
                    <a:pt x="111" y="0"/>
                  </a:cubicBezTo>
                  <a:lnTo>
                    <a:pt x="0" y="0"/>
                  </a:lnTo>
                  <a:lnTo>
                    <a:pt x="0" y="24"/>
                  </a:lnTo>
                  <a:lnTo>
                    <a:pt x="54" y="24"/>
                  </a:lnTo>
                  <a:lnTo>
                    <a:pt x="54" y="305"/>
                  </a:lnTo>
                  <a:cubicBezTo>
                    <a:pt x="54" y="316"/>
                    <a:pt x="54" y="317"/>
                    <a:pt x="40" y="318"/>
                  </a:cubicBezTo>
                  <a:cubicBezTo>
                    <a:pt x="28" y="320"/>
                    <a:pt x="27" y="320"/>
                    <a:pt x="13" y="320"/>
                  </a:cubicBezTo>
                  <a:lnTo>
                    <a:pt x="0" y="320"/>
                  </a:lnTo>
                  <a:lnTo>
                    <a:pt x="0" y="343"/>
                  </a:lnTo>
                  <a:cubicBezTo>
                    <a:pt x="19" y="342"/>
                    <a:pt x="48" y="342"/>
                    <a:pt x="67" y="342"/>
                  </a:cubicBezTo>
                  <a:cubicBezTo>
                    <a:pt x="88" y="342"/>
                    <a:pt x="114" y="342"/>
                    <a:pt x="134" y="343"/>
                  </a:cubicBezTo>
                  <a:lnTo>
                    <a:pt x="134" y="320"/>
                  </a:lnTo>
                  <a:lnTo>
                    <a:pt x="122" y="320"/>
                  </a:lnTo>
                  <a:cubicBezTo>
                    <a:pt x="113" y="320"/>
                    <a:pt x="104" y="319"/>
                    <a:pt x="95" y="318"/>
                  </a:cubicBezTo>
                  <a:cubicBezTo>
                    <a:pt x="81" y="317"/>
                    <a:pt x="81" y="316"/>
                    <a:pt x="81" y="305"/>
                  </a:cubicBezTo>
                  <a:lnTo>
                    <a:pt x="81" y="30"/>
                  </a:lnTo>
                  <a:lnTo>
                    <a:pt x="81" y="30"/>
                  </a:lnTo>
                  <a:lnTo>
                    <a:pt x="217" y="331"/>
                  </a:lnTo>
                  <a:cubicBezTo>
                    <a:pt x="221" y="341"/>
                    <a:pt x="227" y="343"/>
                    <a:pt x="233" y="343"/>
                  </a:cubicBezTo>
                  <a:cubicBezTo>
                    <a:pt x="243" y="343"/>
                    <a:pt x="247" y="336"/>
                    <a:pt x="249" y="331"/>
                  </a:cubicBezTo>
                  <a:lnTo>
                    <a:pt x="388" y="24"/>
                  </a:lnTo>
                  <a:lnTo>
                    <a:pt x="388" y="24"/>
                  </a:lnTo>
                  <a:lnTo>
                    <a:pt x="388" y="320"/>
                  </a:lnTo>
                  <a:lnTo>
                    <a:pt x="334" y="320"/>
                  </a:lnTo>
                  <a:lnTo>
                    <a:pt x="334" y="343"/>
                  </a:lnTo>
                  <a:cubicBezTo>
                    <a:pt x="352" y="342"/>
                    <a:pt x="399" y="342"/>
                    <a:pt x="419" y="342"/>
                  </a:cubicBezTo>
                  <a:cubicBezTo>
                    <a:pt x="440" y="342"/>
                    <a:pt x="487" y="342"/>
                    <a:pt x="504" y="343"/>
                  </a:cubicBezTo>
                  <a:lnTo>
                    <a:pt x="504" y="320"/>
                  </a:lnTo>
                  <a:lnTo>
                    <a:pt x="451" y="320"/>
                  </a:lnTo>
                  <a:lnTo>
                    <a:pt x="451" y="24"/>
                  </a:lnTo>
                  <a:lnTo>
                    <a:pt x="504" y="24"/>
                  </a:lnTo>
                  <a:lnTo>
                    <a:pt x="504" y="0"/>
                  </a:lnTo>
                  <a:lnTo>
                    <a:pt x="394" y="0"/>
                  </a:lnTo>
                  <a:cubicBezTo>
                    <a:pt x="383" y="0"/>
                    <a:pt x="378" y="0"/>
                    <a:pt x="372" y="13"/>
                  </a:cubicBezTo>
                  <a:lnTo>
                    <a:pt x="253" y="2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0 1">
              <a:extLst>
                <a:ext uri="{FF2B5EF4-FFF2-40B4-BE49-F238E27FC236}">
                  <a16:creationId xmlns:a16="http://schemas.microsoft.com/office/drawing/2014/main" id="{14530A98-42EF-4AE0-9FCA-2D319FE2961F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040060" y="2587625"/>
              <a:ext cx="69850" cy="88900"/>
            </a:xfrm>
            <a:custGeom>
              <a:avLst/>
              <a:gdLst>
                <a:gd name="T0" fmla="*/ 208 w 215"/>
                <a:gd name="T1" fmla="*/ 22 h 222"/>
                <a:gd name="T2" fmla="*/ 213 w 215"/>
                <a:gd name="T3" fmla="*/ 11 h 222"/>
                <a:gd name="T4" fmla="*/ 197 w 215"/>
                <a:gd name="T5" fmla="*/ 0 h 222"/>
                <a:gd name="T6" fmla="*/ 14 w 215"/>
                <a:gd name="T7" fmla="*/ 0 h 222"/>
                <a:gd name="T8" fmla="*/ 8 w 215"/>
                <a:gd name="T9" fmla="*/ 88 h 222"/>
                <a:gd name="T10" fmla="*/ 32 w 215"/>
                <a:gd name="T11" fmla="*/ 88 h 222"/>
                <a:gd name="T12" fmla="*/ 101 w 215"/>
                <a:gd name="T13" fmla="*/ 18 h 222"/>
                <a:gd name="T14" fmla="*/ 144 w 215"/>
                <a:gd name="T15" fmla="*/ 18 h 222"/>
                <a:gd name="T16" fmla="*/ 5 w 215"/>
                <a:gd name="T17" fmla="*/ 200 h 222"/>
                <a:gd name="T18" fmla="*/ 0 w 215"/>
                <a:gd name="T19" fmla="*/ 211 h 222"/>
                <a:gd name="T20" fmla="*/ 16 w 215"/>
                <a:gd name="T21" fmla="*/ 222 h 222"/>
                <a:gd name="T22" fmla="*/ 206 w 215"/>
                <a:gd name="T23" fmla="*/ 222 h 222"/>
                <a:gd name="T24" fmla="*/ 215 w 215"/>
                <a:gd name="T25" fmla="*/ 121 h 222"/>
                <a:gd name="T26" fmla="*/ 191 w 215"/>
                <a:gd name="T27" fmla="*/ 121 h 222"/>
                <a:gd name="T28" fmla="*/ 113 w 215"/>
                <a:gd name="T29" fmla="*/ 202 h 222"/>
                <a:gd name="T30" fmla="*/ 70 w 215"/>
                <a:gd name="T31" fmla="*/ 202 h 222"/>
                <a:gd name="T32" fmla="*/ 208 w 215"/>
                <a:gd name="T33" fmla="*/ 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22">
                  <a:moveTo>
                    <a:pt x="208" y="22"/>
                  </a:moveTo>
                  <a:cubicBezTo>
                    <a:pt x="212" y="16"/>
                    <a:pt x="213" y="15"/>
                    <a:pt x="213" y="11"/>
                  </a:cubicBezTo>
                  <a:cubicBezTo>
                    <a:pt x="213" y="0"/>
                    <a:pt x="206" y="0"/>
                    <a:pt x="197" y="0"/>
                  </a:cubicBezTo>
                  <a:lnTo>
                    <a:pt x="14" y="0"/>
                  </a:lnTo>
                  <a:lnTo>
                    <a:pt x="8" y="88"/>
                  </a:lnTo>
                  <a:lnTo>
                    <a:pt x="32" y="88"/>
                  </a:lnTo>
                  <a:cubicBezTo>
                    <a:pt x="35" y="36"/>
                    <a:pt x="50" y="18"/>
                    <a:pt x="101" y="18"/>
                  </a:cubicBezTo>
                  <a:lnTo>
                    <a:pt x="144" y="18"/>
                  </a:lnTo>
                  <a:lnTo>
                    <a:pt x="5" y="200"/>
                  </a:lnTo>
                  <a:cubicBezTo>
                    <a:pt x="0" y="206"/>
                    <a:pt x="0" y="207"/>
                    <a:pt x="0" y="211"/>
                  </a:cubicBezTo>
                  <a:cubicBezTo>
                    <a:pt x="0" y="222"/>
                    <a:pt x="7" y="222"/>
                    <a:pt x="16" y="222"/>
                  </a:cubicBezTo>
                  <a:lnTo>
                    <a:pt x="206" y="222"/>
                  </a:lnTo>
                  <a:lnTo>
                    <a:pt x="215" y="121"/>
                  </a:lnTo>
                  <a:lnTo>
                    <a:pt x="191" y="121"/>
                  </a:lnTo>
                  <a:cubicBezTo>
                    <a:pt x="187" y="172"/>
                    <a:pt x="179" y="202"/>
                    <a:pt x="113" y="202"/>
                  </a:cubicBezTo>
                  <a:lnTo>
                    <a:pt x="70" y="202"/>
                  </a:lnTo>
                  <a:lnTo>
                    <a:pt x="208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5" name="Freeform 17">
            <a:extLst>
              <a:ext uri="{FF2B5EF4-FFF2-40B4-BE49-F238E27FC236}">
                <a16:creationId xmlns:a16="http://schemas.microsoft.com/office/drawing/2014/main" id="{F1A20534-2DD0-4C00-AC10-DCB8F0BE1A69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19234631" y="13697827"/>
            <a:ext cx="432000" cy="292057"/>
          </a:xfrm>
          <a:custGeom>
            <a:avLst/>
            <a:gdLst>
              <a:gd name="T0" fmla="*/ 252 w 504"/>
              <a:gd name="T1" fmla="*/ 277 h 343"/>
              <a:gd name="T2" fmla="*/ 132 w 504"/>
              <a:gd name="T3" fmla="*/ 13 h 343"/>
              <a:gd name="T4" fmla="*/ 110 w 504"/>
              <a:gd name="T5" fmla="*/ 0 h 343"/>
              <a:gd name="T6" fmla="*/ 0 w 504"/>
              <a:gd name="T7" fmla="*/ 0 h 343"/>
              <a:gd name="T8" fmla="*/ 0 w 504"/>
              <a:gd name="T9" fmla="*/ 24 h 343"/>
              <a:gd name="T10" fmla="*/ 53 w 504"/>
              <a:gd name="T11" fmla="*/ 24 h 343"/>
              <a:gd name="T12" fmla="*/ 53 w 504"/>
              <a:gd name="T13" fmla="*/ 305 h 343"/>
              <a:gd name="T14" fmla="*/ 39 w 504"/>
              <a:gd name="T15" fmla="*/ 318 h 343"/>
              <a:gd name="T16" fmla="*/ 12 w 504"/>
              <a:gd name="T17" fmla="*/ 320 h 343"/>
              <a:gd name="T18" fmla="*/ 0 w 504"/>
              <a:gd name="T19" fmla="*/ 320 h 343"/>
              <a:gd name="T20" fmla="*/ 0 w 504"/>
              <a:gd name="T21" fmla="*/ 343 h 343"/>
              <a:gd name="T22" fmla="*/ 66 w 504"/>
              <a:gd name="T23" fmla="*/ 342 h 343"/>
              <a:gd name="T24" fmla="*/ 134 w 504"/>
              <a:gd name="T25" fmla="*/ 343 h 343"/>
              <a:gd name="T26" fmla="*/ 134 w 504"/>
              <a:gd name="T27" fmla="*/ 320 h 343"/>
              <a:gd name="T28" fmla="*/ 121 w 504"/>
              <a:gd name="T29" fmla="*/ 320 h 343"/>
              <a:gd name="T30" fmla="*/ 95 w 504"/>
              <a:gd name="T31" fmla="*/ 318 h 343"/>
              <a:gd name="T32" fmla="*/ 80 w 504"/>
              <a:gd name="T33" fmla="*/ 305 h 343"/>
              <a:gd name="T34" fmla="*/ 80 w 504"/>
              <a:gd name="T35" fmla="*/ 30 h 343"/>
              <a:gd name="T36" fmla="*/ 80 w 504"/>
              <a:gd name="T37" fmla="*/ 30 h 343"/>
              <a:gd name="T38" fmla="*/ 216 w 504"/>
              <a:gd name="T39" fmla="*/ 331 h 343"/>
              <a:gd name="T40" fmla="*/ 232 w 504"/>
              <a:gd name="T41" fmla="*/ 343 h 343"/>
              <a:gd name="T42" fmla="*/ 248 w 504"/>
              <a:gd name="T43" fmla="*/ 331 h 343"/>
              <a:gd name="T44" fmla="*/ 387 w 504"/>
              <a:gd name="T45" fmla="*/ 24 h 343"/>
              <a:gd name="T46" fmla="*/ 388 w 504"/>
              <a:gd name="T47" fmla="*/ 24 h 343"/>
              <a:gd name="T48" fmla="*/ 388 w 504"/>
              <a:gd name="T49" fmla="*/ 320 h 343"/>
              <a:gd name="T50" fmla="*/ 334 w 504"/>
              <a:gd name="T51" fmla="*/ 320 h 343"/>
              <a:gd name="T52" fmla="*/ 334 w 504"/>
              <a:gd name="T53" fmla="*/ 343 h 343"/>
              <a:gd name="T54" fmla="*/ 419 w 504"/>
              <a:gd name="T55" fmla="*/ 342 h 343"/>
              <a:gd name="T56" fmla="*/ 504 w 504"/>
              <a:gd name="T57" fmla="*/ 343 h 343"/>
              <a:gd name="T58" fmla="*/ 504 w 504"/>
              <a:gd name="T59" fmla="*/ 320 h 343"/>
              <a:gd name="T60" fmla="*/ 450 w 504"/>
              <a:gd name="T61" fmla="*/ 320 h 343"/>
              <a:gd name="T62" fmla="*/ 450 w 504"/>
              <a:gd name="T63" fmla="*/ 24 h 343"/>
              <a:gd name="T64" fmla="*/ 504 w 504"/>
              <a:gd name="T65" fmla="*/ 24 h 343"/>
              <a:gd name="T66" fmla="*/ 504 w 504"/>
              <a:gd name="T67" fmla="*/ 0 h 343"/>
              <a:gd name="T68" fmla="*/ 394 w 504"/>
              <a:gd name="T69" fmla="*/ 0 h 343"/>
              <a:gd name="T70" fmla="*/ 372 w 504"/>
              <a:gd name="T71" fmla="*/ 13 h 343"/>
              <a:gd name="T72" fmla="*/ 252 w 504"/>
              <a:gd name="T73" fmla="*/ 277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4" h="343">
                <a:moveTo>
                  <a:pt x="252" y="277"/>
                </a:moveTo>
                <a:lnTo>
                  <a:pt x="132" y="13"/>
                </a:lnTo>
                <a:cubicBezTo>
                  <a:pt x="127" y="0"/>
                  <a:pt x="121" y="0"/>
                  <a:pt x="110" y="0"/>
                </a:cubicBezTo>
                <a:lnTo>
                  <a:pt x="0" y="0"/>
                </a:lnTo>
                <a:lnTo>
                  <a:pt x="0" y="24"/>
                </a:lnTo>
                <a:lnTo>
                  <a:pt x="53" y="24"/>
                </a:lnTo>
                <a:lnTo>
                  <a:pt x="53" y="305"/>
                </a:lnTo>
                <a:cubicBezTo>
                  <a:pt x="53" y="316"/>
                  <a:pt x="53" y="317"/>
                  <a:pt x="39" y="318"/>
                </a:cubicBezTo>
                <a:cubicBezTo>
                  <a:pt x="27" y="320"/>
                  <a:pt x="26" y="320"/>
                  <a:pt x="12" y="320"/>
                </a:cubicBezTo>
                <a:lnTo>
                  <a:pt x="0" y="320"/>
                </a:lnTo>
                <a:lnTo>
                  <a:pt x="0" y="343"/>
                </a:lnTo>
                <a:cubicBezTo>
                  <a:pt x="19" y="342"/>
                  <a:pt x="47" y="342"/>
                  <a:pt x="66" y="342"/>
                </a:cubicBezTo>
                <a:cubicBezTo>
                  <a:pt x="87" y="342"/>
                  <a:pt x="113" y="342"/>
                  <a:pt x="134" y="343"/>
                </a:cubicBezTo>
                <a:lnTo>
                  <a:pt x="134" y="320"/>
                </a:lnTo>
                <a:lnTo>
                  <a:pt x="121" y="320"/>
                </a:lnTo>
                <a:cubicBezTo>
                  <a:pt x="112" y="320"/>
                  <a:pt x="104" y="319"/>
                  <a:pt x="95" y="318"/>
                </a:cubicBezTo>
                <a:cubicBezTo>
                  <a:pt x="80" y="317"/>
                  <a:pt x="80" y="316"/>
                  <a:pt x="80" y="305"/>
                </a:cubicBezTo>
                <a:lnTo>
                  <a:pt x="80" y="30"/>
                </a:lnTo>
                <a:lnTo>
                  <a:pt x="80" y="30"/>
                </a:lnTo>
                <a:lnTo>
                  <a:pt x="216" y="331"/>
                </a:lnTo>
                <a:cubicBezTo>
                  <a:pt x="221" y="341"/>
                  <a:pt x="227" y="343"/>
                  <a:pt x="232" y="343"/>
                </a:cubicBezTo>
                <a:cubicBezTo>
                  <a:pt x="242" y="343"/>
                  <a:pt x="246" y="336"/>
                  <a:pt x="248" y="331"/>
                </a:cubicBezTo>
                <a:lnTo>
                  <a:pt x="387" y="24"/>
                </a:lnTo>
                <a:lnTo>
                  <a:pt x="388" y="24"/>
                </a:lnTo>
                <a:lnTo>
                  <a:pt x="388" y="320"/>
                </a:lnTo>
                <a:lnTo>
                  <a:pt x="334" y="320"/>
                </a:lnTo>
                <a:lnTo>
                  <a:pt x="334" y="343"/>
                </a:lnTo>
                <a:cubicBezTo>
                  <a:pt x="352" y="342"/>
                  <a:pt x="398" y="342"/>
                  <a:pt x="419" y="342"/>
                </a:cubicBezTo>
                <a:cubicBezTo>
                  <a:pt x="439" y="342"/>
                  <a:pt x="486" y="342"/>
                  <a:pt x="504" y="343"/>
                </a:cubicBezTo>
                <a:lnTo>
                  <a:pt x="504" y="320"/>
                </a:lnTo>
                <a:lnTo>
                  <a:pt x="450" y="320"/>
                </a:lnTo>
                <a:lnTo>
                  <a:pt x="450" y="24"/>
                </a:lnTo>
                <a:lnTo>
                  <a:pt x="504" y="24"/>
                </a:lnTo>
                <a:lnTo>
                  <a:pt x="504" y="0"/>
                </a:lnTo>
                <a:lnTo>
                  <a:pt x="394" y="0"/>
                </a:lnTo>
                <a:cubicBezTo>
                  <a:pt x="383" y="0"/>
                  <a:pt x="377" y="0"/>
                  <a:pt x="372" y="13"/>
                </a:cubicBezTo>
                <a:lnTo>
                  <a:pt x="252" y="277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20" name="Group 319" descr="\documentclass{article}&#10;\usepackage{amsmath}&#10;\usepackage{amssymb}&#10;\usepackage{bm}&#10;&#10;\pagestyle{empty}&#10;\begin{document}&#10;&#10;\[&#10;\mathbf{z} = &#10;\]&#10;&#10;\end{document}" title="IguanaTex Vector Display">
            <a:extLst>
              <a:ext uri="{FF2B5EF4-FFF2-40B4-BE49-F238E27FC236}">
                <a16:creationId xmlns:a16="http://schemas.microsoft.com/office/drawing/2014/main" id="{888A920C-8F79-4D15-9180-56E481B46EF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9276050" y="14314965"/>
            <a:ext cx="612000" cy="198288"/>
            <a:chOff x="2540000" y="2540000"/>
            <a:chExt cx="184150" cy="84138"/>
          </a:xfrm>
        </p:grpSpPr>
        <p:sp>
          <p:nvSpPr>
            <p:cNvPr id="317" name="Freeform 78">
              <a:extLst>
                <a:ext uri="{FF2B5EF4-FFF2-40B4-BE49-F238E27FC236}">
                  <a16:creationId xmlns:a16="http://schemas.microsoft.com/office/drawing/2014/main" id="{703A2FFB-73A7-41B9-B07F-84B21BCF2CD6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2540000" y="2540000"/>
              <a:ext cx="53975" cy="84138"/>
            </a:xfrm>
            <a:custGeom>
              <a:avLst/>
              <a:gdLst>
                <a:gd name="T0" fmla="*/ 208 w 215"/>
                <a:gd name="T1" fmla="*/ 22 h 222"/>
                <a:gd name="T2" fmla="*/ 213 w 215"/>
                <a:gd name="T3" fmla="*/ 11 h 222"/>
                <a:gd name="T4" fmla="*/ 197 w 215"/>
                <a:gd name="T5" fmla="*/ 0 h 222"/>
                <a:gd name="T6" fmla="*/ 14 w 215"/>
                <a:gd name="T7" fmla="*/ 0 h 222"/>
                <a:gd name="T8" fmla="*/ 8 w 215"/>
                <a:gd name="T9" fmla="*/ 88 h 222"/>
                <a:gd name="T10" fmla="*/ 32 w 215"/>
                <a:gd name="T11" fmla="*/ 88 h 222"/>
                <a:gd name="T12" fmla="*/ 102 w 215"/>
                <a:gd name="T13" fmla="*/ 18 h 222"/>
                <a:gd name="T14" fmla="*/ 144 w 215"/>
                <a:gd name="T15" fmla="*/ 18 h 222"/>
                <a:gd name="T16" fmla="*/ 5 w 215"/>
                <a:gd name="T17" fmla="*/ 200 h 222"/>
                <a:gd name="T18" fmla="*/ 0 w 215"/>
                <a:gd name="T19" fmla="*/ 211 h 222"/>
                <a:gd name="T20" fmla="*/ 16 w 215"/>
                <a:gd name="T21" fmla="*/ 222 h 222"/>
                <a:gd name="T22" fmla="*/ 206 w 215"/>
                <a:gd name="T23" fmla="*/ 222 h 222"/>
                <a:gd name="T24" fmla="*/ 215 w 215"/>
                <a:gd name="T25" fmla="*/ 121 h 222"/>
                <a:gd name="T26" fmla="*/ 191 w 215"/>
                <a:gd name="T27" fmla="*/ 121 h 222"/>
                <a:gd name="T28" fmla="*/ 113 w 215"/>
                <a:gd name="T29" fmla="*/ 202 h 222"/>
                <a:gd name="T30" fmla="*/ 70 w 215"/>
                <a:gd name="T31" fmla="*/ 202 h 222"/>
                <a:gd name="T32" fmla="*/ 208 w 215"/>
                <a:gd name="T33" fmla="*/ 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22">
                  <a:moveTo>
                    <a:pt x="208" y="22"/>
                  </a:moveTo>
                  <a:cubicBezTo>
                    <a:pt x="212" y="16"/>
                    <a:pt x="213" y="15"/>
                    <a:pt x="213" y="11"/>
                  </a:cubicBezTo>
                  <a:cubicBezTo>
                    <a:pt x="213" y="0"/>
                    <a:pt x="206" y="0"/>
                    <a:pt x="197" y="0"/>
                  </a:cubicBezTo>
                  <a:lnTo>
                    <a:pt x="14" y="0"/>
                  </a:lnTo>
                  <a:lnTo>
                    <a:pt x="8" y="88"/>
                  </a:lnTo>
                  <a:lnTo>
                    <a:pt x="32" y="88"/>
                  </a:lnTo>
                  <a:cubicBezTo>
                    <a:pt x="35" y="36"/>
                    <a:pt x="50" y="18"/>
                    <a:pt x="102" y="18"/>
                  </a:cubicBezTo>
                  <a:lnTo>
                    <a:pt x="144" y="18"/>
                  </a:lnTo>
                  <a:lnTo>
                    <a:pt x="5" y="200"/>
                  </a:lnTo>
                  <a:cubicBezTo>
                    <a:pt x="0" y="206"/>
                    <a:pt x="0" y="207"/>
                    <a:pt x="0" y="211"/>
                  </a:cubicBezTo>
                  <a:cubicBezTo>
                    <a:pt x="0" y="222"/>
                    <a:pt x="7" y="222"/>
                    <a:pt x="16" y="222"/>
                  </a:cubicBezTo>
                  <a:lnTo>
                    <a:pt x="206" y="222"/>
                  </a:lnTo>
                  <a:lnTo>
                    <a:pt x="215" y="121"/>
                  </a:lnTo>
                  <a:lnTo>
                    <a:pt x="191" y="121"/>
                  </a:lnTo>
                  <a:cubicBezTo>
                    <a:pt x="187" y="172"/>
                    <a:pt x="179" y="202"/>
                    <a:pt x="113" y="202"/>
                  </a:cubicBezTo>
                  <a:lnTo>
                    <a:pt x="70" y="202"/>
                  </a:lnTo>
                  <a:lnTo>
                    <a:pt x="208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79">
              <a:extLst>
                <a:ext uri="{FF2B5EF4-FFF2-40B4-BE49-F238E27FC236}">
                  <a16:creationId xmlns:a16="http://schemas.microsoft.com/office/drawing/2014/main" id="{33F7CDBC-FD92-4822-BCB4-5E837A6505D4}"/>
                </a:ext>
              </a:extLst>
            </p:cNvPr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2641600" y="2554288"/>
              <a:ext cx="82550" cy="4445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7" name="TextBox 35 13 2">
            <a:extLst>
              <a:ext uri="{FF2B5EF4-FFF2-40B4-BE49-F238E27FC236}">
                <a16:creationId xmlns:a16="http://schemas.microsoft.com/office/drawing/2014/main" id="{04963E2B-2290-4C4C-8026-3A00DAAA2441}"/>
              </a:ext>
            </a:extLst>
          </p:cNvPr>
          <p:cNvSpPr txBox="1"/>
          <p:nvPr/>
        </p:nvSpPr>
        <p:spPr>
          <a:xfrm>
            <a:off x="14739775" y="15858365"/>
            <a:ext cx="2497036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(+ linear probe 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    evaluation)</a:t>
            </a:r>
          </a:p>
        </p:txBody>
      </p:sp>
      <p:grpSp>
        <p:nvGrpSpPr>
          <p:cNvPr id="693" name="Group 692" descr="\documentclass{article}&#10;\usepackage{amsmath}&#10;\usepackage{amssymb}&#10;\usepackage{bm}&#10;\usepackage[dvipsnames]{xcolor}&#10;&#10;\pagestyle{empty}&#10;\begin{document}&#10;&#10;\[&#10;\mathrm{loss}({\color{Orange}\theta}) = \mathbb{E}_\mathbf{x} \lVert{\color{Orange}\phi_S}(\mathbf{x};{\color{Orange}\theta}) - {\color{Purple}\phi_T}(\mathbf{x})\rVert_2^2 &#10;\]&#10;&#10;\end{document}" title="IguanaTex Vector Display">
            <a:extLst>
              <a:ext uri="{FF2B5EF4-FFF2-40B4-BE49-F238E27FC236}">
                <a16:creationId xmlns:a16="http://schemas.microsoft.com/office/drawing/2014/main" id="{C537E23C-CBC8-4AEB-A3D4-10C736125683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9531552" y="16162938"/>
            <a:ext cx="5016000" cy="396000"/>
            <a:chOff x="10550525" y="16421100"/>
            <a:chExt cx="1587500" cy="153988"/>
          </a:xfrm>
        </p:grpSpPr>
        <p:sp>
          <p:nvSpPr>
            <p:cNvPr id="665" name="Freeform 291">
              <a:extLst>
                <a:ext uri="{FF2B5EF4-FFF2-40B4-BE49-F238E27FC236}">
                  <a16:creationId xmlns:a16="http://schemas.microsoft.com/office/drawing/2014/main" id="{12E89E83-ECC4-433E-831D-C5847627F59B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0550525" y="16446500"/>
              <a:ext cx="25400" cy="93663"/>
            </a:xfrm>
            <a:custGeom>
              <a:avLst/>
              <a:gdLst>
                <a:gd name="T0" fmla="*/ 72 w 110"/>
                <a:gd name="T1" fmla="*/ 0 h 347"/>
                <a:gd name="T2" fmla="*/ 0 w 110"/>
                <a:gd name="T3" fmla="*/ 6 h 347"/>
                <a:gd name="T4" fmla="*/ 0 w 110"/>
                <a:gd name="T5" fmla="*/ 21 h 347"/>
                <a:gd name="T6" fmla="*/ 39 w 110"/>
                <a:gd name="T7" fmla="*/ 49 h 347"/>
                <a:gd name="T8" fmla="*/ 39 w 110"/>
                <a:gd name="T9" fmla="*/ 309 h 347"/>
                <a:gd name="T10" fmla="*/ 0 w 110"/>
                <a:gd name="T11" fmla="*/ 331 h 347"/>
                <a:gd name="T12" fmla="*/ 0 w 110"/>
                <a:gd name="T13" fmla="*/ 347 h 347"/>
                <a:gd name="T14" fmla="*/ 55 w 110"/>
                <a:gd name="T15" fmla="*/ 345 h 347"/>
                <a:gd name="T16" fmla="*/ 110 w 110"/>
                <a:gd name="T17" fmla="*/ 347 h 347"/>
                <a:gd name="T18" fmla="*/ 110 w 110"/>
                <a:gd name="T19" fmla="*/ 331 h 347"/>
                <a:gd name="T20" fmla="*/ 72 w 110"/>
                <a:gd name="T21" fmla="*/ 309 h 347"/>
                <a:gd name="T22" fmla="*/ 72 w 110"/>
                <a:gd name="T2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47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7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0" y="347"/>
                  </a:cubicBezTo>
                  <a:lnTo>
                    <a:pt x="110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292">
              <a:extLst>
                <a:ext uri="{FF2B5EF4-FFF2-40B4-BE49-F238E27FC236}">
                  <a16:creationId xmlns:a16="http://schemas.microsoft.com/office/drawing/2014/main" id="{11969E67-E44F-46D3-87E7-8A5004D53E2B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10582275" y="16479838"/>
              <a:ext cx="49213" cy="61913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5 h 229"/>
                <a:gd name="T18" fmla="*/ 110 w 220"/>
                <a:gd name="T19" fmla="*/ 11 h 229"/>
                <a:gd name="T20" fmla="*/ 166 w 220"/>
                <a:gd name="T21" fmla="*/ 44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5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4"/>
                    <a:pt x="41" y="67"/>
                    <a:pt x="53" y="45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4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293">
              <a:extLst>
                <a:ext uri="{FF2B5EF4-FFF2-40B4-BE49-F238E27FC236}">
                  <a16:creationId xmlns:a16="http://schemas.microsoft.com/office/drawing/2014/main" id="{52809748-9EC1-470E-A978-7EFCF4B36AC0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10639425" y="16479838"/>
              <a:ext cx="36513" cy="61913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9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1 w 163"/>
                <a:gd name="T37" fmla="*/ 63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2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7"/>
                    <a:pt x="106" y="93"/>
                    <a:pt x="85" y="89"/>
                  </a:cubicBezTo>
                  <a:cubicBezTo>
                    <a:pt x="57" y="83"/>
                    <a:pt x="24" y="77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5"/>
                    <a:pt x="138" y="70"/>
                  </a:cubicBezTo>
                  <a:cubicBezTo>
                    <a:pt x="139" y="75"/>
                    <a:pt x="143" y="75"/>
                    <a:pt x="144" y="75"/>
                  </a:cubicBezTo>
                  <a:cubicBezTo>
                    <a:pt x="151" y="75"/>
                    <a:pt x="151" y="72"/>
                    <a:pt x="151" y="63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294">
              <a:extLst>
                <a:ext uri="{FF2B5EF4-FFF2-40B4-BE49-F238E27FC236}">
                  <a16:creationId xmlns:a16="http://schemas.microsoft.com/office/drawing/2014/main" id="{8401EB50-4933-483A-9AAE-C4909E0928BF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10683875" y="16479838"/>
              <a:ext cx="36513" cy="61913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7 w 163"/>
                <a:gd name="T19" fmla="*/ 208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9 h 229"/>
                <a:gd name="T28" fmla="*/ 23 w 163"/>
                <a:gd name="T29" fmla="*/ 48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0 w 163"/>
                <a:gd name="T37" fmla="*/ 63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2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0" y="218"/>
                    <a:pt x="22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9" y="218"/>
                    <a:pt x="19" y="217"/>
                    <a:pt x="27" y="208"/>
                  </a:cubicBezTo>
                  <a:cubicBezTo>
                    <a:pt x="49" y="229"/>
                    <a:pt x="72" y="229"/>
                    <a:pt x="82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7"/>
                    <a:pt x="106" y="93"/>
                    <a:pt x="85" y="89"/>
                  </a:cubicBezTo>
                  <a:cubicBezTo>
                    <a:pt x="57" y="83"/>
                    <a:pt x="23" y="77"/>
                    <a:pt x="23" y="48"/>
                  </a:cubicBezTo>
                  <a:cubicBezTo>
                    <a:pt x="23" y="30"/>
                    <a:pt x="36" y="10"/>
                    <a:pt x="79" y="10"/>
                  </a:cubicBezTo>
                  <a:cubicBezTo>
                    <a:pt x="134" y="10"/>
                    <a:pt x="137" y="55"/>
                    <a:pt x="138" y="70"/>
                  </a:cubicBezTo>
                  <a:cubicBezTo>
                    <a:pt x="138" y="75"/>
                    <a:pt x="143" y="75"/>
                    <a:pt x="144" y="75"/>
                  </a:cubicBezTo>
                  <a:cubicBezTo>
                    <a:pt x="150" y="75"/>
                    <a:pt x="150" y="72"/>
                    <a:pt x="150" y="63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295">
              <a:extLst>
                <a:ext uri="{FF2B5EF4-FFF2-40B4-BE49-F238E27FC236}">
                  <a16:creationId xmlns:a16="http://schemas.microsoft.com/office/drawing/2014/main" id="{87251E21-2D1B-4E45-A979-98DB2409196D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10736263" y="16438563"/>
              <a:ext cx="25400" cy="1365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09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296">
              <a:extLst>
                <a:ext uri="{FF2B5EF4-FFF2-40B4-BE49-F238E27FC236}">
                  <a16:creationId xmlns:a16="http://schemas.microsoft.com/office/drawing/2014/main" id="{FFC78AE0-DFE0-4A65-B9DB-8002FDAE31FF}"/>
                </a:ext>
              </a:extLst>
            </p:cNvPr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10772775" y="16444913"/>
              <a:ext cx="47625" cy="968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1 h 357"/>
                <a:gd name="T12" fmla="*/ 92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1 h 357"/>
                <a:gd name="T20" fmla="*/ 53 w 206"/>
                <a:gd name="T21" fmla="*/ 171 h 357"/>
                <a:gd name="T22" fmla="*/ 153 w 206"/>
                <a:gd name="T23" fmla="*/ 187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7 h 357"/>
                <a:gd name="T32" fmla="*/ 153 w 206"/>
                <a:gd name="T33" fmla="*/ 18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1" y="357"/>
                    <a:pt x="206" y="214"/>
                    <a:pt x="206" y="102"/>
                  </a:cubicBezTo>
                  <a:close/>
                  <a:moveTo>
                    <a:pt x="53" y="171"/>
                  </a:moveTo>
                  <a:cubicBezTo>
                    <a:pt x="62" y="139"/>
                    <a:pt x="72" y="99"/>
                    <a:pt x="92" y="63"/>
                  </a:cubicBezTo>
                  <a:cubicBezTo>
                    <a:pt x="105" y="39"/>
                    <a:pt x="124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1"/>
                  </a:cubicBezTo>
                  <a:lnTo>
                    <a:pt x="53" y="171"/>
                  </a:lnTo>
                  <a:close/>
                  <a:moveTo>
                    <a:pt x="153" y="187"/>
                  </a:moveTo>
                  <a:cubicBezTo>
                    <a:pt x="147" y="210"/>
                    <a:pt x="137" y="252"/>
                    <a:pt x="118" y="288"/>
                  </a:cubicBezTo>
                  <a:cubicBezTo>
                    <a:pt x="101" y="322"/>
                    <a:pt x="82" y="346"/>
                    <a:pt x="60" y="346"/>
                  </a:cubicBezTo>
                  <a:cubicBezTo>
                    <a:pt x="44" y="346"/>
                    <a:pt x="33" y="332"/>
                    <a:pt x="33" y="285"/>
                  </a:cubicBezTo>
                  <a:cubicBezTo>
                    <a:pt x="33" y="264"/>
                    <a:pt x="36" y="236"/>
                    <a:pt x="49" y="187"/>
                  </a:cubicBezTo>
                  <a:lnTo>
                    <a:pt x="153" y="187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297">
              <a:extLst>
                <a:ext uri="{FF2B5EF4-FFF2-40B4-BE49-F238E27FC236}">
                  <a16:creationId xmlns:a16="http://schemas.microsoft.com/office/drawing/2014/main" id="{6CCAFD7C-D521-4E73-94D1-BA363F231773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10831513" y="16438563"/>
              <a:ext cx="25400" cy="136525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4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4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9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4" y="499"/>
                  </a:cubicBezTo>
                  <a:cubicBezTo>
                    <a:pt x="9" y="499"/>
                    <a:pt x="54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298">
              <a:extLst>
                <a:ext uri="{FF2B5EF4-FFF2-40B4-BE49-F238E27FC236}">
                  <a16:creationId xmlns:a16="http://schemas.microsoft.com/office/drawing/2014/main" id="{F9AC2249-F7C6-49AA-A7A6-D8FA9BE1994F}"/>
                </a:ext>
              </a:extLst>
            </p:cNvPr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10906125" y="16490950"/>
              <a:ext cx="76200" cy="31750"/>
            </a:xfrm>
            <a:custGeom>
              <a:avLst/>
              <a:gdLst>
                <a:gd name="T0" fmla="*/ 315 w 332"/>
                <a:gd name="T1" fmla="*/ 20 h 116"/>
                <a:gd name="T2" fmla="*/ 332 w 332"/>
                <a:gd name="T3" fmla="*/ 10 h 116"/>
                <a:gd name="T4" fmla="*/ 315 w 332"/>
                <a:gd name="T5" fmla="*/ 0 h 116"/>
                <a:gd name="T6" fmla="*/ 17 w 332"/>
                <a:gd name="T7" fmla="*/ 0 h 116"/>
                <a:gd name="T8" fmla="*/ 0 w 332"/>
                <a:gd name="T9" fmla="*/ 10 h 116"/>
                <a:gd name="T10" fmla="*/ 17 w 332"/>
                <a:gd name="T11" fmla="*/ 20 h 116"/>
                <a:gd name="T12" fmla="*/ 315 w 332"/>
                <a:gd name="T13" fmla="*/ 20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7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10" y="96"/>
                    <a:pt x="0" y="96"/>
                    <a:pt x="0" y="106"/>
                  </a:cubicBezTo>
                  <a:cubicBezTo>
                    <a:pt x="0" y="116"/>
                    <a:pt x="10" y="116"/>
                    <a:pt x="17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299">
              <a:extLst>
                <a:ext uri="{FF2B5EF4-FFF2-40B4-BE49-F238E27FC236}">
                  <a16:creationId xmlns:a16="http://schemas.microsoft.com/office/drawing/2014/main" id="{DF79F81E-9CB3-4B96-B233-511A9BB3C97B}"/>
                </a:ext>
              </a:extLst>
            </p:cNvPr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11022013" y="16446500"/>
              <a:ext cx="69850" cy="93663"/>
            </a:xfrm>
            <a:custGeom>
              <a:avLst/>
              <a:gdLst>
                <a:gd name="T0" fmla="*/ 122 w 312"/>
                <a:gd name="T1" fmla="*/ 174 h 342"/>
                <a:gd name="T2" fmla="*/ 176 w 312"/>
                <a:gd name="T3" fmla="*/ 185 h 342"/>
                <a:gd name="T4" fmla="*/ 202 w 312"/>
                <a:gd name="T5" fmla="*/ 230 h 342"/>
                <a:gd name="T6" fmla="*/ 211 w 312"/>
                <a:gd name="T7" fmla="*/ 243 h 342"/>
                <a:gd name="T8" fmla="*/ 219 w 312"/>
                <a:gd name="T9" fmla="*/ 228 h 342"/>
                <a:gd name="T10" fmla="*/ 219 w 312"/>
                <a:gd name="T11" fmla="*/ 92 h 342"/>
                <a:gd name="T12" fmla="*/ 211 w 312"/>
                <a:gd name="T13" fmla="*/ 76 h 342"/>
                <a:gd name="T14" fmla="*/ 202 w 312"/>
                <a:gd name="T15" fmla="*/ 88 h 342"/>
                <a:gd name="T16" fmla="*/ 122 w 312"/>
                <a:gd name="T17" fmla="*/ 156 h 342"/>
                <a:gd name="T18" fmla="*/ 122 w 312"/>
                <a:gd name="T19" fmla="*/ 51 h 342"/>
                <a:gd name="T20" fmla="*/ 144 w 312"/>
                <a:gd name="T21" fmla="*/ 17 h 342"/>
                <a:gd name="T22" fmla="*/ 168 w 312"/>
                <a:gd name="T23" fmla="*/ 17 h 342"/>
                <a:gd name="T24" fmla="*/ 271 w 312"/>
                <a:gd name="T25" fmla="*/ 86 h 342"/>
                <a:gd name="T26" fmla="*/ 280 w 312"/>
                <a:gd name="T27" fmla="*/ 98 h 342"/>
                <a:gd name="T28" fmla="*/ 289 w 312"/>
                <a:gd name="T29" fmla="*/ 81 h 342"/>
                <a:gd name="T30" fmla="*/ 289 w 312"/>
                <a:gd name="T31" fmla="*/ 16 h 342"/>
                <a:gd name="T32" fmla="*/ 272 w 312"/>
                <a:gd name="T33" fmla="*/ 0 h 342"/>
                <a:gd name="T34" fmla="*/ 17 w 312"/>
                <a:gd name="T35" fmla="*/ 0 h 342"/>
                <a:gd name="T36" fmla="*/ 0 w 312"/>
                <a:gd name="T37" fmla="*/ 9 h 342"/>
                <a:gd name="T38" fmla="*/ 14 w 312"/>
                <a:gd name="T39" fmla="*/ 17 h 342"/>
                <a:gd name="T40" fmla="*/ 44 w 312"/>
                <a:gd name="T41" fmla="*/ 46 h 342"/>
                <a:gd name="T42" fmla="*/ 44 w 312"/>
                <a:gd name="T43" fmla="*/ 296 h 342"/>
                <a:gd name="T44" fmla="*/ 16 w 312"/>
                <a:gd name="T45" fmla="*/ 324 h 342"/>
                <a:gd name="T46" fmla="*/ 0 w 312"/>
                <a:gd name="T47" fmla="*/ 333 h 342"/>
                <a:gd name="T48" fmla="*/ 17 w 312"/>
                <a:gd name="T49" fmla="*/ 342 h 342"/>
                <a:gd name="T50" fmla="*/ 281 w 312"/>
                <a:gd name="T51" fmla="*/ 342 h 342"/>
                <a:gd name="T52" fmla="*/ 297 w 312"/>
                <a:gd name="T53" fmla="*/ 335 h 342"/>
                <a:gd name="T54" fmla="*/ 312 w 312"/>
                <a:gd name="T55" fmla="*/ 248 h 342"/>
                <a:gd name="T56" fmla="*/ 303 w 312"/>
                <a:gd name="T57" fmla="*/ 239 h 342"/>
                <a:gd name="T58" fmla="*/ 294 w 312"/>
                <a:gd name="T59" fmla="*/ 246 h 342"/>
                <a:gd name="T60" fmla="*/ 250 w 312"/>
                <a:gd name="T61" fmla="*/ 302 h 342"/>
                <a:gd name="T62" fmla="*/ 171 w 312"/>
                <a:gd name="T63" fmla="*/ 324 h 342"/>
                <a:gd name="T64" fmla="*/ 144 w 312"/>
                <a:gd name="T65" fmla="*/ 324 h 342"/>
                <a:gd name="T66" fmla="*/ 122 w 312"/>
                <a:gd name="T67" fmla="*/ 291 h 342"/>
                <a:gd name="T68" fmla="*/ 122 w 312"/>
                <a:gd name="T69" fmla="*/ 174 h 342"/>
                <a:gd name="T70" fmla="*/ 271 w 312"/>
                <a:gd name="T71" fmla="*/ 17 h 342"/>
                <a:gd name="T72" fmla="*/ 271 w 312"/>
                <a:gd name="T73" fmla="*/ 41 h 342"/>
                <a:gd name="T74" fmla="*/ 243 w 312"/>
                <a:gd name="T75" fmla="*/ 17 h 342"/>
                <a:gd name="T76" fmla="*/ 271 w 312"/>
                <a:gd name="T77" fmla="*/ 17 h 342"/>
                <a:gd name="T78" fmla="*/ 174 w 312"/>
                <a:gd name="T79" fmla="*/ 164 h 342"/>
                <a:gd name="T80" fmla="*/ 202 w 312"/>
                <a:gd name="T81" fmla="*/ 142 h 342"/>
                <a:gd name="T82" fmla="*/ 202 w 312"/>
                <a:gd name="T83" fmla="*/ 184 h 342"/>
                <a:gd name="T84" fmla="*/ 174 w 312"/>
                <a:gd name="T85" fmla="*/ 164 h 342"/>
                <a:gd name="T86" fmla="*/ 174 w 312"/>
                <a:gd name="T87" fmla="*/ 164 h 342"/>
                <a:gd name="T88" fmla="*/ 61 w 312"/>
                <a:gd name="T89" fmla="*/ 45 h 342"/>
                <a:gd name="T90" fmla="*/ 57 w 312"/>
                <a:gd name="T91" fmla="*/ 17 h 342"/>
                <a:gd name="T92" fmla="*/ 110 w 312"/>
                <a:gd name="T93" fmla="*/ 17 h 342"/>
                <a:gd name="T94" fmla="*/ 105 w 312"/>
                <a:gd name="T95" fmla="*/ 50 h 342"/>
                <a:gd name="T96" fmla="*/ 105 w 312"/>
                <a:gd name="T97" fmla="*/ 292 h 342"/>
                <a:gd name="T98" fmla="*/ 110 w 312"/>
                <a:gd name="T99" fmla="*/ 324 h 342"/>
                <a:gd name="T100" fmla="*/ 57 w 312"/>
                <a:gd name="T101" fmla="*/ 324 h 342"/>
                <a:gd name="T102" fmla="*/ 61 w 312"/>
                <a:gd name="T103" fmla="*/ 297 h 342"/>
                <a:gd name="T104" fmla="*/ 61 w 312"/>
                <a:gd name="T105" fmla="*/ 45 h 342"/>
                <a:gd name="T106" fmla="*/ 247 w 312"/>
                <a:gd name="T107" fmla="*/ 324 h 342"/>
                <a:gd name="T108" fmla="*/ 247 w 312"/>
                <a:gd name="T109" fmla="*/ 324 h 342"/>
                <a:gd name="T110" fmla="*/ 286 w 312"/>
                <a:gd name="T111" fmla="*/ 296 h 342"/>
                <a:gd name="T112" fmla="*/ 282 w 312"/>
                <a:gd name="T113" fmla="*/ 324 h 342"/>
                <a:gd name="T114" fmla="*/ 247 w 312"/>
                <a:gd name="T11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2" h="342">
                  <a:moveTo>
                    <a:pt x="122" y="174"/>
                  </a:moveTo>
                  <a:cubicBezTo>
                    <a:pt x="135" y="174"/>
                    <a:pt x="159" y="174"/>
                    <a:pt x="176" y="185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2" y="237"/>
                    <a:pt x="202" y="243"/>
                    <a:pt x="211" y="243"/>
                  </a:cubicBezTo>
                  <a:cubicBezTo>
                    <a:pt x="219" y="243"/>
                    <a:pt x="219" y="236"/>
                    <a:pt x="219" y="228"/>
                  </a:cubicBezTo>
                  <a:lnTo>
                    <a:pt x="219" y="92"/>
                  </a:lnTo>
                  <a:cubicBezTo>
                    <a:pt x="219" y="84"/>
                    <a:pt x="219" y="76"/>
                    <a:pt x="211" y="76"/>
                  </a:cubicBezTo>
                  <a:cubicBezTo>
                    <a:pt x="202" y="76"/>
                    <a:pt x="202" y="84"/>
                    <a:pt x="202" y="88"/>
                  </a:cubicBezTo>
                  <a:cubicBezTo>
                    <a:pt x="199" y="152"/>
                    <a:pt x="148" y="156"/>
                    <a:pt x="122" y="156"/>
                  </a:cubicBezTo>
                  <a:lnTo>
                    <a:pt x="122" y="51"/>
                  </a:lnTo>
                  <a:cubicBezTo>
                    <a:pt x="122" y="17"/>
                    <a:pt x="132" y="17"/>
                    <a:pt x="144" y="17"/>
                  </a:cubicBezTo>
                  <a:lnTo>
                    <a:pt x="168" y="17"/>
                  </a:lnTo>
                  <a:cubicBezTo>
                    <a:pt x="235" y="17"/>
                    <a:pt x="268" y="52"/>
                    <a:pt x="271" y="86"/>
                  </a:cubicBezTo>
                  <a:cubicBezTo>
                    <a:pt x="272" y="90"/>
                    <a:pt x="272" y="98"/>
                    <a:pt x="280" y="98"/>
                  </a:cubicBezTo>
                  <a:cubicBezTo>
                    <a:pt x="289" y="98"/>
                    <a:pt x="289" y="90"/>
                    <a:pt x="289" y="81"/>
                  </a:cubicBezTo>
                  <a:lnTo>
                    <a:pt x="289" y="16"/>
                  </a:lnTo>
                  <a:cubicBezTo>
                    <a:pt x="289" y="1"/>
                    <a:pt x="288" y="0"/>
                    <a:pt x="27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10" y="17"/>
                    <a:pt x="14" y="17"/>
                  </a:cubicBezTo>
                  <a:cubicBezTo>
                    <a:pt x="42" y="17"/>
                    <a:pt x="44" y="21"/>
                    <a:pt x="44" y="46"/>
                  </a:cubicBezTo>
                  <a:lnTo>
                    <a:pt x="44" y="296"/>
                  </a:lnTo>
                  <a:cubicBezTo>
                    <a:pt x="44" y="319"/>
                    <a:pt x="42" y="324"/>
                    <a:pt x="16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281" y="342"/>
                  </a:lnTo>
                  <a:cubicBezTo>
                    <a:pt x="291" y="342"/>
                    <a:pt x="296" y="342"/>
                    <a:pt x="297" y="335"/>
                  </a:cubicBezTo>
                  <a:cubicBezTo>
                    <a:pt x="298" y="334"/>
                    <a:pt x="312" y="251"/>
                    <a:pt x="312" y="248"/>
                  </a:cubicBezTo>
                  <a:cubicBezTo>
                    <a:pt x="312" y="243"/>
                    <a:pt x="307" y="239"/>
                    <a:pt x="303" y="239"/>
                  </a:cubicBezTo>
                  <a:cubicBezTo>
                    <a:pt x="296" y="239"/>
                    <a:pt x="294" y="246"/>
                    <a:pt x="294" y="246"/>
                  </a:cubicBezTo>
                  <a:cubicBezTo>
                    <a:pt x="291" y="259"/>
                    <a:pt x="286" y="280"/>
                    <a:pt x="250" y="302"/>
                  </a:cubicBezTo>
                  <a:cubicBezTo>
                    <a:pt x="224" y="317"/>
                    <a:pt x="199" y="324"/>
                    <a:pt x="171" y="324"/>
                  </a:cubicBezTo>
                  <a:lnTo>
                    <a:pt x="144" y="324"/>
                  </a:lnTo>
                  <a:cubicBezTo>
                    <a:pt x="132" y="324"/>
                    <a:pt x="122" y="324"/>
                    <a:pt x="122" y="291"/>
                  </a:cubicBezTo>
                  <a:lnTo>
                    <a:pt x="122" y="174"/>
                  </a:lnTo>
                  <a:close/>
                  <a:moveTo>
                    <a:pt x="271" y="17"/>
                  </a:moveTo>
                  <a:lnTo>
                    <a:pt x="271" y="41"/>
                  </a:lnTo>
                  <a:cubicBezTo>
                    <a:pt x="263" y="32"/>
                    <a:pt x="253" y="24"/>
                    <a:pt x="243" y="17"/>
                  </a:cubicBezTo>
                  <a:lnTo>
                    <a:pt x="271" y="17"/>
                  </a:lnTo>
                  <a:close/>
                  <a:moveTo>
                    <a:pt x="174" y="164"/>
                  </a:moveTo>
                  <a:cubicBezTo>
                    <a:pt x="182" y="160"/>
                    <a:pt x="193" y="153"/>
                    <a:pt x="202" y="142"/>
                  </a:cubicBezTo>
                  <a:lnTo>
                    <a:pt x="202" y="184"/>
                  </a:lnTo>
                  <a:cubicBezTo>
                    <a:pt x="190" y="171"/>
                    <a:pt x="175" y="164"/>
                    <a:pt x="174" y="164"/>
                  </a:cubicBezTo>
                  <a:lnTo>
                    <a:pt x="174" y="164"/>
                  </a:lnTo>
                  <a:close/>
                  <a:moveTo>
                    <a:pt x="61" y="45"/>
                  </a:moveTo>
                  <a:cubicBezTo>
                    <a:pt x="61" y="39"/>
                    <a:pt x="61" y="26"/>
                    <a:pt x="57" y="17"/>
                  </a:cubicBezTo>
                  <a:lnTo>
                    <a:pt x="110" y="17"/>
                  </a:lnTo>
                  <a:cubicBezTo>
                    <a:pt x="105" y="29"/>
                    <a:pt x="105" y="45"/>
                    <a:pt x="105" y="50"/>
                  </a:cubicBezTo>
                  <a:lnTo>
                    <a:pt x="105" y="292"/>
                  </a:lnTo>
                  <a:cubicBezTo>
                    <a:pt x="105" y="310"/>
                    <a:pt x="108" y="320"/>
                    <a:pt x="110" y="324"/>
                  </a:cubicBezTo>
                  <a:lnTo>
                    <a:pt x="57" y="324"/>
                  </a:lnTo>
                  <a:cubicBezTo>
                    <a:pt x="61" y="315"/>
                    <a:pt x="61" y="303"/>
                    <a:pt x="61" y="297"/>
                  </a:cubicBezTo>
                  <a:lnTo>
                    <a:pt x="61" y="45"/>
                  </a:lnTo>
                  <a:close/>
                  <a:moveTo>
                    <a:pt x="247" y="324"/>
                  </a:moveTo>
                  <a:lnTo>
                    <a:pt x="247" y="324"/>
                  </a:lnTo>
                  <a:cubicBezTo>
                    <a:pt x="263" y="316"/>
                    <a:pt x="276" y="305"/>
                    <a:pt x="286" y="296"/>
                  </a:cubicBezTo>
                  <a:cubicBezTo>
                    <a:pt x="286" y="298"/>
                    <a:pt x="282" y="320"/>
                    <a:pt x="282" y="324"/>
                  </a:cubicBezTo>
                  <a:lnTo>
                    <a:pt x="247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300">
              <a:extLst>
                <a:ext uri="{FF2B5EF4-FFF2-40B4-BE49-F238E27FC236}">
                  <a16:creationId xmlns:a16="http://schemas.microsoft.com/office/drawing/2014/main" id="{84AA49A6-50E8-4120-AF2F-80738A0EEF65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11098213" y="16519525"/>
              <a:ext cx="49213" cy="41275"/>
            </a:xfrm>
            <a:custGeom>
              <a:avLst/>
              <a:gdLst>
                <a:gd name="T0" fmla="*/ 126 w 214"/>
                <a:gd name="T1" fmla="*/ 70 h 155"/>
                <a:gd name="T2" fmla="*/ 174 w 214"/>
                <a:gd name="T3" fmla="*/ 22 h 155"/>
                <a:gd name="T4" fmla="*/ 206 w 214"/>
                <a:gd name="T5" fmla="*/ 19 h 155"/>
                <a:gd name="T6" fmla="*/ 206 w 214"/>
                <a:gd name="T7" fmla="*/ 0 h 155"/>
                <a:gd name="T8" fmla="*/ 173 w 214"/>
                <a:gd name="T9" fmla="*/ 1 h 155"/>
                <a:gd name="T10" fmla="*/ 134 w 214"/>
                <a:gd name="T11" fmla="*/ 0 h 155"/>
                <a:gd name="T12" fmla="*/ 134 w 214"/>
                <a:gd name="T13" fmla="*/ 19 h 155"/>
                <a:gd name="T14" fmla="*/ 143 w 214"/>
                <a:gd name="T15" fmla="*/ 21 h 155"/>
                <a:gd name="T16" fmla="*/ 110 w 214"/>
                <a:gd name="T17" fmla="*/ 54 h 155"/>
                <a:gd name="T18" fmla="*/ 77 w 214"/>
                <a:gd name="T19" fmla="*/ 19 h 155"/>
                <a:gd name="T20" fmla="*/ 86 w 214"/>
                <a:gd name="T21" fmla="*/ 19 h 155"/>
                <a:gd name="T22" fmla="*/ 86 w 214"/>
                <a:gd name="T23" fmla="*/ 0 h 155"/>
                <a:gd name="T24" fmla="*/ 42 w 214"/>
                <a:gd name="T25" fmla="*/ 1 h 155"/>
                <a:gd name="T26" fmla="*/ 2 w 214"/>
                <a:gd name="T27" fmla="*/ 0 h 155"/>
                <a:gd name="T28" fmla="*/ 2 w 214"/>
                <a:gd name="T29" fmla="*/ 19 h 155"/>
                <a:gd name="T30" fmla="*/ 29 w 214"/>
                <a:gd name="T31" fmla="*/ 19 h 155"/>
                <a:gd name="T32" fmla="*/ 86 w 214"/>
                <a:gd name="T33" fmla="*/ 79 h 155"/>
                <a:gd name="T34" fmla="*/ 36 w 214"/>
                <a:gd name="T35" fmla="*/ 129 h 155"/>
                <a:gd name="T36" fmla="*/ 20 w 214"/>
                <a:gd name="T37" fmla="*/ 135 h 155"/>
                <a:gd name="T38" fmla="*/ 0 w 214"/>
                <a:gd name="T39" fmla="*/ 135 h 155"/>
                <a:gd name="T40" fmla="*/ 0 w 214"/>
                <a:gd name="T41" fmla="*/ 155 h 155"/>
                <a:gd name="T42" fmla="*/ 34 w 214"/>
                <a:gd name="T43" fmla="*/ 153 h 155"/>
                <a:gd name="T44" fmla="*/ 73 w 214"/>
                <a:gd name="T45" fmla="*/ 155 h 155"/>
                <a:gd name="T46" fmla="*/ 73 w 214"/>
                <a:gd name="T47" fmla="*/ 135 h 155"/>
                <a:gd name="T48" fmla="*/ 63 w 214"/>
                <a:gd name="T49" fmla="*/ 133 h 155"/>
                <a:gd name="T50" fmla="*/ 101 w 214"/>
                <a:gd name="T51" fmla="*/ 95 h 155"/>
                <a:gd name="T52" fmla="*/ 140 w 214"/>
                <a:gd name="T53" fmla="*/ 135 h 155"/>
                <a:gd name="T54" fmla="*/ 131 w 214"/>
                <a:gd name="T55" fmla="*/ 135 h 155"/>
                <a:gd name="T56" fmla="*/ 131 w 214"/>
                <a:gd name="T57" fmla="*/ 155 h 155"/>
                <a:gd name="T58" fmla="*/ 175 w 214"/>
                <a:gd name="T59" fmla="*/ 153 h 155"/>
                <a:gd name="T60" fmla="*/ 214 w 214"/>
                <a:gd name="T61" fmla="*/ 155 h 155"/>
                <a:gd name="T62" fmla="*/ 214 w 214"/>
                <a:gd name="T63" fmla="*/ 135 h 155"/>
                <a:gd name="T64" fmla="*/ 188 w 214"/>
                <a:gd name="T65" fmla="*/ 135 h 155"/>
                <a:gd name="T66" fmla="*/ 126 w 214"/>
                <a:gd name="T67" fmla="*/ 7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55">
                  <a:moveTo>
                    <a:pt x="126" y="70"/>
                  </a:moveTo>
                  <a:lnTo>
                    <a:pt x="174" y="22"/>
                  </a:lnTo>
                  <a:cubicBezTo>
                    <a:pt x="182" y="19"/>
                    <a:pt x="191" y="19"/>
                    <a:pt x="206" y="19"/>
                  </a:cubicBezTo>
                  <a:lnTo>
                    <a:pt x="206" y="0"/>
                  </a:lnTo>
                  <a:cubicBezTo>
                    <a:pt x="195" y="1"/>
                    <a:pt x="184" y="1"/>
                    <a:pt x="173" y="1"/>
                  </a:cubicBezTo>
                  <a:cubicBezTo>
                    <a:pt x="161" y="1"/>
                    <a:pt x="137" y="0"/>
                    <a:pt x="134" y="0"/>
                  </a:cubicBezTo>
                  <a:lnTo>
                    <a:pt x="134" y="19"/>
                  </a:lnTo>
                  <a:cubicBezTo>
                    <a:pt x="138" y="19"/>
                    <a:pt x="141" y="20"/>
                    <a:pt x="143" y="21"/>
                  </a:cubicBezTo>
                  <a:lnTo>
                    <a:pt x="110" y="54"/>
                  </a:lnTo>
                  <a:lnTo>
                    <a:pt x="77" y="19"/>
                  </a:lnTo>
                  <a:lnTo>
                    <a:pt x="86" y="19"/>
                  </a:lnTo>
                  <a:lnTo>
                    <a:pt x="86" y="0"/>
                  </a:lnTo>
                  <a:cubicBezTo>
                    <a:pt x="84" y="0"/>
                    <a:pt x="56" y="1"/>
                    <a:pt x="42" y="1"/>
                  </a:cubicBezTo>
                  <a:cubicBezTo>
                    <a:pt x="29" y="1"/>
                    <a:pt x="16" y="1"/>
                    <a:pt x="2" y="0"/>
                  </a:cubicBezTo>
                  <a:lnTo>
                    <a:pt x="2" y="19"/>
                  </a:lnTo>
                  <a:lnTo>
                    <a:pt x="29" y="19"/>
                  </a:lnTo>
                  <a:lnTo>
                    <a:pt x="86" y="79"/>
                  </a:lnTo>
                  <a:lnTo>
                    <a:pt x="36" y="129"/>
                  </a:lnTo>
                  <a:cubicBezTo>
                    <a:pt x="31" y="134"/>
                    <a:pt x="31" y="134"/>
                    <a:pt x="20" y="135"/>
                  </a:cubicBezTo>
                  <a:cubicBezTo>
                    <a:pt x="14" y="135"/>
                    <a:pt x="2" y="135"/>
                    <a:pt x="0" y="135"/>
                  </a:cubicBezTo>
                  <a:lnTo>
                    <a:pt x="0" y="155"/>
                  </a:lnTo>
                  <a:cubicBezTo>
                    <a:pt x="11" y="153"/>
                    <a:pt x="23" y="153"/>
                    <a:pt x="34" y="153"/>
                  </a:cubicBezTo>
                  <a:cubicBezTo>
                    <a:pt x="44" y="153"/>
                    <a:pt x="68" y="154"/>
                    <a:pt x="73" y="155"/>
                  </a:cubicBezTo>
                  <a:lnTo>
                    <a:pt x="73" y="135"/>
                  </a:lnTo>
                  <a:cubicBezTo>
                    <a:pt x="67" y="135"/>
                    <a:pt x="66" y="134"/>
                    <a:pt x="63" y="133"/>
                  </a:cubicBezTo>
                  <a:lnTo>
                    <a:pt x="101" y="95"/>
                  </a:lnTo>
                  <a:lnTo>
                    <a:pt x="140" y="135"/>
                  </a:lnTo>
                  <a:lnTo>
                    <a:pt x="131" y="135"/>
                  </a:lnTo>
                  <a:lnTo>
                    <a:pt x="131" y="155"/>
                  </a:lnTo>
                  <a:cubicBezTo>
                    <a:pt x="131" y="155"/>
                    <a:pt x="159" y="153"/>
                    <a:pt x="175" y="153"/>
                  </a:cubicBezTo>
                  <a:cubicBezTo>
                    <a:pt x="188" y="153"/>
                    <a:pt x="201" y="153"/>
                    <a:pt x="214" y="155"/>
                  </a:cubicBezTo>
                  <a:lnTo>
                    <a:pt x="214" y="135"/>
                  </a:lnTo>
                  <a:lnTo>
                    <a:pt x="188" y="135"/>
                  </a:lnTo>
                  <a:lnTo>
                    <a:pt x="126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301">
              <a:extLst>
                <a:ext uri="{FF2B5EF4-FFF2-40B4-BE49-F238E27FC236}">
                  <a16:creationId xmlns:a16="http://schemas.microsoft.com/office/drawing/2014/main" id="{E3B54563-B716-43AC-A570-6716A80CAD9C}"/>
                </a:ext>
              </a:extLst>
            </p:cNvPr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11169650" y="16438563"/>
              <a:ext cx="26988" cy="136525"/>
            </a:xfrm>
            <a:custGeom>
              <a:avLst/>
              <a:gdLst>
                <a:gd name="T0" fmla="*/ 20 w 117"/>
                <a:gd name="T1" fmla="*/ 16 h 499"/>
                <a:gd name="T2" fmla="*/ 10 w 117"/>
                <a:gd name="T3" fmla="*/ 0 h 499"/>
                <a:gd name="T4" fmla="*/ 0 w 117"/>
                <a:gd name="T5" fmla="*/ 18 h 499"/>
                <a:gd name="T6" fmla="*/ 0 w 117"/>
                <a:gd name="T7" fmla="*/ 480 h 499"/>
                <a:gd name="T8" fmla="*/ 10 w 117"/>
                <a:gd name="T9" fmla="*/ 499 h 499"/>
                <a:gd name="T10" fmla="*/ 20 w 117"/>
                <a:gd name="T11" fmla="*/ 482 h 499"/>
                <a:gd name="T12" fmla="*/ 20 w 117"/>
                <a:gd name="T13" fmla="*/ 16 h 499"/>
                <a:gd name="T14" fmla="*/ 117 w 117"/>
                <a:gd name="T15" fmla="*/ 18 h 499"/>
                <a:gd name="T16" fmla="*/ 107 w 117"/>
                <a:gd name="T17" fmla="*/ 0 h 499"/>
                <a:gd name="T18" fmla="*/ 97 w 117"/>
                <a:gd name="T19" fmla="*/ 16 h 499"/>
                <a:gd name="T20" fmla="*/ 97 w 117"/>
                <a:gd name="T21" fmla="*/ 482 h 499"/>
                <a:gd name="T22" fmla="*/ 107 w 117"/>
                <a:gd name="T23" fmla="*/ 499 h 499"/>
                <a:gd name="T24" fmla="*/ 117 w 117"/>
                <a:gd name="T25" fmla="*/ 480 h 499"/>
                <a:gd name="T26" fmla="*/ 117 w 117"/>
                <a:gd name="T27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499">
                  <a:moveTo>
                    <a:pt x="20" y="16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10"/>
                    <a:pt x="0" y="18"/>
                  </a:cubicBezTo>
                  <a:lnTo>
                    <a:pt x="0" y="480"/>
                  </a:lnTo>
                  <a:cubicBezTo>
                    <a:pt x="0" y="488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2"/>
                  </a:cubicBezTo>
                  <a:lnTo>
                    <a:pt x="20" y="16"/>
                  </a:lnTo>
                  <a:close/>
                  <a:moveTo>
                    <a:pt x="117" y="18"/>
                  </a:moveTo>
                  <a:cubicBezTo>
                    <a:pt x="117" y="10"/>
                    <a:pt x="117" y="0"/>
                    <a:pt x="107" y="0"/>
                  </a:cubicBezTo>
                  <a:cubicBezTo>
                    <a:pt x="97" y="0"/>
                    <a:pt x="97" y="8"/>
                    <a:pt x="97" y="16"/>
                  </a:cubicBezTo>
                  <a:lnTo>
                    <a:pt x="97" y="482"/>
                  </a:lnTo>
                  <a:cubicBezTo>
                    <a:pt x="97" y="490"/>
                    <a:pt x="97" y="499"/>
                    <a:pt x="107" y="499"/>
                  </a:cubicBezTo>
                  <a:cubicBezTo>
                    <a:pt x="117" y="499"/>
                    <a:pt x="117" y="488"/>
                    <a:pt x="117" y="480"/>
                  </a:cubicBezTo>
                  <a:lnTo>
                    <a:pt x="117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302">
              <a:extLst>
                <a:ext uri="{FF2B5EF4-FFF2-40B4-BE49-F238E27FC236}">
                  <a16:creationId xmlns:a16="http://schemas.microsoft.com/office/drawing/2014/main" id="{3FB3C6CE-3FC2-4BBE-88F0-3605BE21980D}"/>
                </a:ext>
              </a:extLst>
            </p:cNvPr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11217275" y="16446500"/>
              <a:ext cx="58738" cy="1222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6 h 449"/>
                <a:gd name="T10" fmla="*/ 0 w 261"/>
                <a:gd name="T11" fmla="*/ 262 h 449"/>
                <a:gd name="T12" fmla="*/ 95 w 261"/>
                <a:gd name="T13" fmla="*/ 353 h 449"/>
                <a:gd name="T14" fmla="*/ 84 w 261"/>
                <a:gd name="T15" fmla="*/ 400 h 449"/>
                <a:gd name="T16" fmla="*/ 73 w 261"/>
                <a:gd name="T17" fmla="*/ 444 h 449"/>
                <a:gd name="T18" fmla="*/ 79 w 261"/>
                <a:gd name="T19" fmla="*/ 449 h 449"/>
                <a:gd name="T20" fmla="*/ 84 w 261"/>
                <a:gd name="T21" fmla="*/ 447 h 449"/>
                <a:gd name="T22" fmla="*/ 89 w 261"/>
                <a:gd name="T23" fmla="*/ 427 h 449"/>
                <a:gd name="T24" fmla="*/ 108 w 261"/>
                <a:gd name="T25" fmla="*/ 353 h 449"/>
                <a:gd name="T26" fmla="*/ 261 w 261"/>
                <a:gd name="T27" fmla="*/ 216 h 449"/>
                <a:gd name="T28" fmla="*/ 165 w 261"/>
                <a:gd name="T29" fmla="*/ 126 h 449"/>
                <a:gd name="T30" fmla="*/ 193 w 261"/>
                <a:gd name="T31" fmla="*/ 12 h 449"/>
                <a:gd name="T32" fmla="*/ 98 w 261"/>
                <a:gd name="T33" fmla="*/ 342 h 449"/>
                <a:gd name="T34" fmla="*/ 32 w 261"/>
                <a:gd name="T35" fmla="*/ 273 h 449"/>
                <a:gd name="T36" fmla="*/ 149 w 261"/>
                <a:gd name="T37" fmla="*/ 137 h 449"/>
                <a:gd name="T38" fmla="*/ 98 w 261"/>
                <a:gd name="T39" fmla="*/ 342 h 449"/>
                <a:gd name="T40" fmla="*/ 162 w 261"/>
                <a:gd name="T41" fmla="*/ 137 h 449"/>
                <a:gd name="T42" fmla="*/ 229 w 261"/>
                <a:gd name="T43" fmla="*/ 206 h 449"/>
                <a:gd name="T44" fmla="*/ 111 w 261"/>
                <a:gd name="T45" fmla="*/ 342 h 449"/>
                <a:gd name="T46" fmla="*/ 162 w 261"/>
                <a:gd name="T47" fmla="*/ 13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3" y="2"/>
                    <a:pt x="181" y="10"/>
                  </a:cubicBezTo>
                  <a:lnTo>
                    <a:pt x="152" y="126"/>
                  </a:lnTo>
                  <a:cubicBezTo>
                    <a:pt x="73" y="128"/>
                    <a:pt x="0" y="195"/>
                    <a:pt x="0" y="262"/>
                  </a:cubicBezTo>
                  <a:cubicBezTo>
                    <a:pt x="0" y="310"/>
                    <a:pt x="35" y="349"/>
                    <a:pt x="95" y="353"/>
                  </a:cubicBezTo>
                  <a:cubicBezTo>
                    <a:pt x="91" y="368"/>
                    <a:pt x="88" y="384"/>
                    <a:pt x="84" y="400"/>
                  </a:cubicBezTo>
                  <a:cubicBezTo>
                    <a:pt x="78" y="423"/>
                    <a:pt x="73" y="442"/>
                    <a:pt x="73" y="444"/>
                  </a:cubicBezTo>
                  <a:cubicBezTo>
                    <a:pt x="73" y="449"/>
                    <a:pt x="76" y="449"/>
                    <a:pt x="79" y="449"/>
                  </a:cubicBezTo>
                  <a:cubicBezTo>
                    <a:pt x="81" y="449"/>
                    <a:pt x="82" y="449"/>
                    <a:pt x="84" y="447"/>
                  </a:cubicBezTo>
                  <a:cubicBezTo>
                    <a:pt x="85" y="446"/>
                    <a:pt x="88" y="434"/>
                    <a:pt x="89" y="427"/>
                  </a:cubicBezTo>
                  <a:lnTo>
                    <a:pt x="108" y="353"/>
                  </a:lnTo>
                  <a:cubicBezTo>
                    <a:pt x="189" y="350"/>
                    <a:pt x="261" y="283"/>
                    <a:pt x="261" y="216"/>
                  </a:cubicBezTo>
                  <a:cubicBezTo>
                    <a:pt x="261" y="177"/>
                    <a:pt x="235" y="131"/>
                    <a:pt x="165" y="126"/>
                  </a:cubicBezTo>
                  <a:lnTo>
                    <a:pt x="193" y="12"/>
                  </a:lnTo>
                  <a:close/>
                  <a:moveTo>
                    <a:pt x="98" y="342"/>
                  </a:moveTo>
                  <a:cubicBezTo>
                    <a:pt x="68" y="340"/>
                    <a:pt x="32" y="323"/>
                    <a:pt x="32" y="273"/>
                  </a:cubicBezTo>
                  <a:cubicBezTo>
                    <a:pt x="32" y="213"/>
                    <a:pt x="75" y="143"/>
                    <a:pt x="149" y="137"/>
                  </a:cubicBezTo>
                  <a:lnTo>
                    <a:pt x="98" y="342"/>
                  </a:lnTo>
                  <a:close/>
                  <a:moveTo>
                    <a:pt x="162" y="137"/>
                  </a:moveTo>
                  <a:cubicBezTo>
                    <a:pt x="200" y="139"/>
                    <a:pt x="229" y="162"/>
                    <a:pt x="229" y="206"/>
                  </a:cubicBezTo>
                  <a:cubicBezTo>
                    <a:pt x="229" y="264"/>
                    <a:pt x="186" y="336"/>
                    <a:pt x="111" y="342"/>
                  </a:cubicBezTo>
                  <a:lnTo>
                    <a:pt x="162" y="137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303">
              <a:extLst>
                <a:ext uri="{FF2B5EF4-FFF2-40B4-BE49-F238E27FC236}">
                  <a16:creationId xmlns:a16="http://schemas.microsoft.com/office/drawing/2014/main" id="{66D67FE2-20F2-44C4-8625-E331FDA42593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11285538" y="16494125"/>
              <a:ext cx="49213" cy="68263"/>
            </a:xfrm>
            <a:custGeom>
              <a:avLst/>
              <a:gdLst>
                <a:gd name="T0" fmla="*/ 222 w 222"/>
                <a:gd name="T1" fmla="*/ 5 h 252"/>
                <a:gd name="T2" fmla="*/ 217 w 222"/>
                <a:gd name="T3" fmla="*/ 0 h 252"/>
                <a:gd name="T4" fmla="*/ 210 w 222"/>
                <a:gd name="T5" fmla="*/ 5 h 252"/>
                <a:gd name="T6" fmla="*/ 193 w 222"/>
                <a:gd name="T7" fmla="*/ 25 h 252"/>
                <a:gd name="T8" fmla="*/ 137 w 222"/>
                <a:gd name="T9" fmla="*/ 0 h 252"/>
                <a:gd name="T10" fmla="*/ 44 w 222"/>
                <a:gd name="T11" fmla="*/ 80 h 252"/>
                <a:gd name="T12" fmla="*/ 55 w 222"/>
                <a:gd name="T13" fmla="*/ 112 h 252"/>
                <a:gd name="T14" fmla="*/ 104 w 222"/>
                <a:gd name="T15" fmla="*/ 135 h 252"/>
                <a:gd name="T16" fmla="*/ 134 w 222"/>
                <a:gd name="T17" fmla="*/ 142 h 252"/>
                <a:gd name="T18" fmla="*/ 166 w 222"/>
                <a:gd name="T19" fmla="*/ 178 h 252"/>
                <a:gd name="T20" fmla="*/ 97 w 222"/>
                <a:gd name="T21" fmla="*/ 240 h 252"/>
                <a:gd name="T22" fmla="*/ 29 w 222"/>
                <a:gd name="T23" fmla="*/ 190 h 252"/>
                <a:gd name="T24" fmla="*/ 31 w 222"/>
                <a:gd name="T25" fmla="*/ 173 h 252"/>
                <a:gd name="T26" fmla="*/ 31 w 222"/>
                <a:gd name="T27" fmla="*/ 171 h 252"/>
                <a:gd name="T28" fmla="*/ 26 w 222"/>
                <a:gd name="T29" fmla="*/ 166 h 252"/>
                <a:gd name="T30" fmla="*/ 19 w 222"/>
                <a:gd name="T31" fmla="*/ 173 h 252"/>
                <a:gd name="T32" fmla="*/ 1 w 222"/>
                <a:gd name="T33" fmla="*/ 243 h 252"/>
                <a:gd name="T34" fmla="*/ 0 w 222"/>
                <a:gd name="T35" fmla="*/ 248 h 252"/>
                <a:gd name="T36" fmla="*/ 5 w 222"/>
                <a:gd name="T37" fmla="*/ 252 h 252"/>
                <a:gd name="T38" fmla="*/ 12 w 222"/>
                <a:gd name="T39" fmla="*/ 248 h 252"/>
                <a:gd name="T40" fmla="*/ 29 w 222"/>
                <a:gd name="T41" fmla="*/ 228 h 252"/>
                <a:gd name="T42" fmla="*/ 96 w 222"/>
                <a:gd name="T43" fmla="*/ 252 h 252"/>
                <a:gd name="T44" fmla="*/ 191 w 222"/>
                <a:gd name="T45" fmla="*/ 166 h 252"/>
                <a:gd name="T46" fmla="*/ 177 w 222"/>
                <a:gd name="T47" fmla="*/ 129 h 252"/>
                <a:gd name="T48" fmla="*/ 114 w 222"/>
                <a:gd name="T49" fmla="*/ 104 h 252"/>
                <a:gd name="T50" fmla="*/ 92 w 222"/>
                <a:gd name="T51" fmla="*/ 99 h 252"/>
                <a:gd name="T52" fmla="*/ 69 w 222"/>
                <a:gd name="T53" fmla="*/ 67 h 252"/>
                <a:gd name="T54" fmla="*/ 136 w 222"/>
                <a:gd name="T55" fmla="*/ 11 h 252"/>
                <a:gd name="T56" fmla="*/ 192 w 222"/>
                <a:gd name="T57" fmla="*/ 66 h 252"/>
                <a:gd name="T58" fmla="*/ 191 w 222"/>
                <a:gd name="T59" fmla="*/ 81 h 252"/>
                <a:gd name="T60" fmla="*/ 197 w 222"/>
                <a:gd name="T61" fmla="*/ 86 h 252"/>
                <a:gd name="T62" fmla="*/ 204 w 222"/>
                <a:gd name="T63" fmla="*/ 79 h 252"/>
                <a:gd name="T64" fmla="*/ 222 w 222"/>
                <a:gd name="T65" fmla="*/ 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252">
                  <a:moveTo>
                    <a:pt x="222" y="5"/>
                  </a:moveTo>
                  <a:cubicBezTo>
                    <a:pt x="222" y="3"/>
                    <a:pt x="221" y="0"/>
                    <a:pt x="217" y="0"/>
                  </a:cubicBezTo>
                  <a:cubicBezTo>
                    <a:pt x="215" y="0"/>
                    <a:pt x="215" y="1"/>
                    <a:pt x="210" y="5"/>
                  </a:cubicBezTo>
                  <a:lnTo>
                    <a:pt x="193" y="25"/>
                  </a:lnTo>
                  <a:cubicBezTo>
                    <a:pt x="180" y="6"/>
                    <a:pt x="158" y="0"/>
                    <a:pt x="137" y="0"/>
                  </a:cubicBezTo>
                  <a:cubicBezTo>
                    <a:pt x="87" y="0"/>
                    <a:pt x="44" y="40"/>
                    <a:pt x="44" y="80"/>
                  </a:cubicBezTo>
                  <a:cubicBezTo>
                    <a:pt x="44" y="85"/>
                    <a:pt x="45" y="99"/>
                    <a:pt x="55" y="112"/>
                  </a:cubicBezTo>
                  <a:cubicBezTo>
                    <a:pt x="67" y="126"/>
                    <a:pt x="80" y="129"/>
                    <a:pt x="104" y="135"/>
                  </a:cubicBezTo>
                  <a:cubicBezTo>
                    <a:pt x="111" y="137"/>
                    <a:pt x="128" y="140"/>
                    <a:pt x="134" y="142"/>
                  </a:cubicBezTo>
                  <a:cubicBezTo>
                    <a:pt x="145" y="145"/>
                    <a:pt x="166" y="152"/>
                    <a:pt x="166" y="178"/>
                  </a:cubicBezTo>
                  <a:cubicBezTo>
                    <a:pt x="166" y="207"/>
                    <a:pt x="136" y="240"/>
                    <a:pt x="97" y="240"/>
                  </a:cubicBezTo>
                  <a:cubicBezTo>
                    <a:pt x="66" y="240"/>
                    <a:pt x="29" y="229"/>
                    <a:pt x="29" y="190"/>
                  </a:cubicBezTo>
                  <a:cubicBezTo>
                    <a:pt x="29" y="187"/>
                    <a:pt x="30" y="179"/>
                    <a:pt x="31" y="173"/>
                  </a:cubicBezTo>
                  <a:cubicBezTo>
                    <a:pt x="31" y="172"/>
                    <a:pt x="31" y="171"/>
                    <a:pt x="31" y="171"/>
                  </a:cubicBezTo>
                  <a:cubicBezTo>
                    <a:pt x="31" y="166"/>
                    <a:pt x="27" y="166"/>
                    <a:pt x="26" y="166"/>
                  </a:cubicBezTo>
                  <a:cubicBezTo>
                    <a:pt x="21" y="166"/>
                    <a:pt x="21" y="167"/>
                    <a:pt x="19" y="173"/>
                  </a:cubicBezTo>
                  <a:lnTo>
                    <a:pt x="1" y="243"/>
                  </a:lnTo>
                  <a:cubicBezTo>
                    <a:pt x="1" y="244"/>
                    <a:pt x="0" y="247"/>
                    <a:pt x="0" y="248"/>
                  </a:cubicBezTo>
                  <a:cubicBezTo>
                    <a:pt x="0" y="250"/>
                    <a:pt x="2" y="252"/>
                    <a:pt x="5" y="252"/>
                  </a:cubicBezTo>
                  <a:cubicBezTo>
                    <a:pt x="7" y="252"/>
                    <a:pt x="8" y="252"/>
                    <a:pt x="12" y="248"/>
                  </a:cubicBezTo>
                  <a:cubicBezTo>
                    <a:pt x="16" y="243"/>
                    <a:pt x="25" y="232"/>
                    <a:pt x="29" y="228"/>
                  </a:cubicBezTo>
                  <a:cubicBezTo>
                    <a:pt x="47" y="248"/>
                    <a:pt x="75" y="252"/>
                    <a:pt x="96" y="252"/>
                  </a:cubicBezTo>
                  <a:cubicBezTo>
                    <a:pt x="148" y="252"/>
                    <a:pt x="191" y="207"/>
                    <a:pt x="191" y="166"/>
                  </a:cubicBezTo>
                  <a:cubicBezTo>
                    <a:pt x="191" y="151"/>
                    <a:pt x="184" y="137"/>
                    <a:pt x="177" y="129"/>
                  </a:cubicBezTo>
                  <a:cubicBezTo>
                    <a:pt x="165" y="116"/>
                    <a:pt x="159" y="115"/>
                    <a:pt x="114" y="104"/>
                  </a:cubicBezTo>
                  <a:cubicBezTo>
                    <a:pt x="107" y="102"/>
                    <a:pt x="96" y="100"/>
                    <a:pt x="92" y="99"/>
                  </a:cubicBezTo>
                  <a:cubicBezTo>
                    <a:pt x="84" y="95"/>
                    <a:pt x="69" y="87"/>
                    <a:pt x="69" y="67"/>
                  </a:cubicBezTo>
                  <a:cubicBezTo>
                    <a:pt x="69" y="39"/>
                    <a:pt x="100" y="11"/>
                    <a:pt x="136" y="11"/>
                  </a:cubicBezTo>
                  <a:cubicBezTo>
                    <a:pt x="174" y="11"/>
                    <a:pt x="192" y="33"/>
                    <a:pt x="192" y="66"/>
                  </a:cubicBezTo>
                  <a:cubicBezTo>
                    <a:pt x="192" y="70"/>
                    <a:pt x="191" y="78"/>
                    <a:pt x="191" y="81"/>
                  </a:cubicBezTo>
                  <a:cubicBezTo>
                    <a:pt x="191" y="86"/>
                    <a:pt x="195" y="86"/>
                    <a:pt x="197" y="86"/>
                  </a:cubicBezTo>
                  <a:cubicBezTo>
                    <a:pt x="202" y="86"/>
                    <a:pt x="202" y="85"/>
                    <a:pt x="204" y="79"/>
                  </a:cubicBezTo>
                  <a:lnTo>
                    <a:pt x="222" y="5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Freeform 304">
              <a:extLst>
                <a:ext uri="{FF2B5EF4-FFF2-40B4-BE49-F238E27FC236}">
                  <a16:creationId xmlns:a16="http://schemas.microsoft.com/office/drawing/2014/main" id="{7097E659-7572-4FAB-92ED-5A912912AD0B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11355388" y="16438563"/>
              <a:ext cx="26988" cy="1365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09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305">
              <a:extLst>
                <a:ext uri="{FF2B5EF4-FFF2-40B4-BE49-F238E27FC236}">
                  <a16:creationId xmlns:a16="http://schemas.microsoft.com/office/drawing/2014/main" id="{3D4DBD3B-9B6D-4458-B785-4413F068CE35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11391900" y="16479838"/>
              <a:ext cx="63500" cy="60325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1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8 w 281"/>
                <a:gd name="T45" fmla="*/ 222 h 222"/>
                <a:gd name="T46" fmla="*/ 98 w 281"/>
                <a:gd name="T47" fmla="*/ 198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6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4"/>
                    <a:pt x="271" y="24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1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4" y="220"/>
                    <a:pt x="46" y="220"/>
                  </a:cubicBezTo>
                  <a:cubicBezTo>
                    <a:pt x="59" y="220"/>
                    <a:pt x="88" y="221"/>
                    <a:pt x="98" y="222"/>
                  </a:cubicBezTo>
                  <a:lnTo>
                    <a:pt x="98" y="198"/>
                  </a:lnTo>
                  <a:cubicBezTo>
                    <a:pt x="89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3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5" y="221"/>
                    <a:pt x="281" y="222"/>
                  </a:cubicBezTo>
                  <a:lnTo>
                    <a:pt x="281" y="198"/>
                  </a:lnTo>
                  <a:lnTo>
                    <a:pt x="246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Freeform 306">
              <a:extLst>
                <a:ext uri="{FF2B5EF4-FFF2-40B4-BE49-F238E27FC236}">
                  <a16:creationId xmlns:a16="http://schemas.microsoft.com/office/drawing/2014/main" id="{A822C14D-F367-42BC-9713-46712C0854EB}"/>
                </a:ext>
              </a:extLst>
            </p:cNvPr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11468100" y="16481425"/>
              <a:ext cx="11113" cy="85725"/>
            </a:xfrm>
            <a:custGeom>
              <a:avLst/>
              <a:gdLst>
                <a:gd name="T0" fmla="*/ 53 w 54"/>
                <a:gd name="T1" fmla="*/ 26 h 311"/>
                <a:gd name="T2" fmla="*/ 26 w 54"/>
                <a:gd name="T3" fmla="*/ 0 h 311"/>
                <a:gd name="T4" fmla="*/ 0 w 54"/>
                <a:gd name="T5" fmla="*/ 26 h 311"/>
                <a:gd name="T6" fmla="*/ 26 w 54"/>
                <a:gd name="T7" fmla="*/ 53 h 311"/>
                <a:gd name="T8" fmla="*/ 53 w 54"/>
                <a:gd name="T9" fmla="*/ 26 h 311"/>
                <a:gd name="T10" fmla="*/ 43 w 54"/>
                <a:gd name="T11" fmla="*/ 209 h 311"/>
                <a:gd name="T12" fmla="*/ 11 w 54"/>
                <a:gd name="T13" fmla="*/ 299 h 311"/>
                <a:gd name="T14" fmla="*/ 8 w 54"/>
                <a:gd name="T15" fmla="*/ 306 h 311"/>
                <a:gd name="T16" fmla="*/ 13 w 54"/>
                <a:gd name="T17" fmla="*/ 311 h 311"/>
                <a:gd name="T18" fmla="*/ 54 w 54"/>
                <a:gd name="T19" fmla="*/ 213 h 311"/>
                <a:gd name="T20" fmla="*/ 26 w 54"/>
                <a:gd name="T21" fmla="*/ 162 h 311"/>
                <a:gd name="T22" fmla="*/ 0 w 54"/>
                <a:gd name="T23" fmla="*/ 188 h 311"/>
                <a:gd name="T24" fmla="*/ 26 w 54"/>
                <a:gd name="T25" fmla="*/ 215 h 311"/>
                <a:gd name="T26" fmla="*/ 30 w 54"/>
                <a:gd name="T27" fmla="*/ 214 h 311"/>
                <a:gd name="T28" fmla="*/ 43 w 54"/>
                <a:gd name="T29" fmla="*/ 20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311">
                  <a:moveTo>
                    <a:pt x="53" y="26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43" y="209"/>
                  </a:moveTo>
                  <a:cubicBezTo>
                    <a:pt x="43" y="223"/>
                    <a:pt x="43" y="262"/>
                    <a:pt x="11" y="299"/>
                  </a:cubicBezTo>
                  <a:cubicBezTo>
                    <a:pt x="8" y="303"/>
                    <a:pt x="8" y="304"/>
                    <a:pt x="8" y="306"/>
                  </a:cubicBezTo>
                  <a:cubicBezTo>
                    <a:pt x="8" y="309"/>
                    <a:pt x="10" y="311"/>
                    <a:pt x="13" y="311"/>
                  </a:cubicBezTo>
                  <a:cubicBezTo>
                    <a:pt x="18" y="311"/>
                    <a:pt x="54" y="271"/>
                    <a:pt x="54" y="213"/>
                  </a:cubicBezTo>
                  <a:cubicBezTo>
                    <a:pt x="54" y="199"/>
                    <a:pt x="53" y="162"/>
                    <a:pt x="26" y="162"/>
                  </a:cubicBezTo>
                  <a:cubicBezTo>
                    <a:pt x="9" y="162"/>
                    <a:pt x="0" y="175"/>
                    <a:pt x="0" y="188"/>
                  </a:cubicBezTo>
                  <a:cubicBezTo>
                    <a:pt x="0" y="201"/>
                    <a:pt x="8" y="215"/>
                    <a:pt x="26" y="215"/>
                  </a:cubicBezTo>
                  <a:cubicBezTo>
                    <a:pt x="29" y="215"/>
                    <a:pt x="30" y="215"/>
                    <a:pt x="30" y="214"/>
                  </a:cubicBezTo>
                  <a:cubicBezTo>
                    <a:pt x="34" y="214"/>
                    <a:pt x="39" y="213"/>
                    <a:pt x="43" y="2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307">
              <a:extLst>
                <a:ext uri="{FF2B5EF4-FFF2-40B4-BE49-F238E27FC236}">
                  <a16:creationId xmlns:a16="http://schemas.microsoft.com/office/drawing/2014/main" id="{9C8E3C81-7FED-4AD1-A7A1-67F9DFF88EAD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11512550" y="16444913"/>
              <a:ext cx="46038" cy="968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1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1 h 357"/>
                <a:gd name="T20" fmla="*/ 53 w 206"/>
                <a:gd name="T21" fmla="*/ 171 h 357"/>
                <a:gd name="T22" fmla="*/ 153 w 206"/>
                <a:gd name="T23" fmla="*/ 187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7 h 357"/>
                <a:gd name="T32" fmla="*/ 153 w 206"/>
                <a:gd name="T33" fmla="*/ 18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1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1"/>
                  </a:cubicBezTo>
                  <a:lnTo>
                    <a:pt x="53" y="171"/>
                  </a:lnTo>
                  <a:close/>
                  <a:moveTo>
                    <a:pt x="153" y="187"/>
                  </a:moveTo>
                  <a:cubicBezTo>
                    <a:pt x="147" y="210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6"/>
                    <a:pt x="49" y="187"/>
                  </a:cubicBezTo>
                  <a:lnTo>
                    <a:pt x="153" y="187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308">
              <a:extLst>
                <a:ext uri="{FF2B5EF4-FFF2-40B4-BE49-F238E27FC236}">
                  <a16:creationId xmlns:a16="http://schemas.microsoft.com/office/drawing/2014/main" id="{7FF8ADE9-481F-4783-A9D5-4EDD0682DA75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11569700" y="16438563"/>
              <a:ext cx="26988" cy="136525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3 h 499"/>
                <a:gd name="T4" fmla="*/ 5 w 116"/>
                <a:gd name="T5" fmla="*/ 0 h 499"/>
                <a:gd name="T6" fmla="*/ 0 w 116"/>
                <a:gd name="T7" fmla="*/ 4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5"/>
                    <a:pt x="87" y="145"/>
                    <a:pt x="87" y="249"/>
                  </a:cubicBezTo>
                  <a:cubicBezTo>
                    <a:pt x="87" y="334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309">
              <a:extLst>
                <a:ext uri="{FF2B5EF4-FFF2-40B4-BE49-F238E27FC236}">
                  <a16:creationId xmlns:a16="http://schemas.microsoft.com/office/drawing/2014/main" id="{41957C16-AAF7-491F-B065-250980CE8747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11642725" y="16503650"/>
              <a:ext cx="69850" cy="47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310">
              <a:extLst>
                <a:ext uri="{FF2B5EF4-FFF2-40B4-BE49-F238E27FC236}">
                  <a16:creationId xmlns:a16="http://schemas.microsoft.com/office/drawing/2014/main" id="{36C1CA86-C349-4290-85EF-30E58A135A63}"/>
                </a:ext>
              </a:extLst>
            </p:cNvPr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11752263" y="16446500"/>
              <a:ext cx="58738" cy="1222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6 h 449"/>
                <a:gd name="T10" fmla="*/ 0 w 261"/>
                <a:gd name="T11" fmla="*/ 262 h 449"/>
                <a:gd name="T12" fmla="*/ 96 w 261"/>
                <a:gd name="T13" fmla="*/ 353 h 449"/>
                <a:gd name="T14" fmla="*/ 84 w 261"/>
                <a:gd name="T15" fmla="*/ 400 h 449"/>
                <a:gd name="T16" fmla="*/ 73 w 261"/>
                <a:gd name="T17" fmla="*/ 444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9 w 261"/>
                <a:gd name="T25" fmla="*/ 353 h 449"/>
                <a:gd name="T26" fmla="*/ 261 w 261"/>
                <a:gd name="T27" fmla="*/ 216 h 449"/>
                <a:gd name="T28" fmla="*/ 165 w 261"/>
                <a:gd name="T29" fmla="*/ 126 h 449"/>
                <a:gd name="T30" fmla="*/ 193 w 261"/>
                <a:gd name="T31" fmla="*/ 12 h 449"/>
                <a:gd name="T32" fmla="*/ 98 w 261"/>
                <a:gd name="T33" fmla="*/ 342 h 449"/>
                <a:gd name="T34" fmla="*/ 32 w 261"/>
                <a:gd name="T35" fmla="*/ 273 h 449"/>
                <a:gd name="T36" fmla="*/ 149 w 261"/>
                <a:gd name="T37" fmla="*/ 137 h 449"/>
                <a:gd name="T38" fmla="*/ 98 w 261"/>
                <a:gd name="T39" fmla="*/ 342 h 449"/>
                <a:gd name="T40" fmla="*/ 162 w 261"/>
                <a:gd name="T41" fmla="*/ 137 h 449"/>
                <a:gd name="T42" fmla="*/ 229 w 261"/>
                <a:gd name="T43" fmla="*/ 206 h 449"/>
                <a:gd name="T44" fmla="*/ 111 w 261"/>
                <a:gd name="T45" fmla="*/ 342 h 449"/>
                <a:gd name="T46" fmla="*/ 162 w 261"/>
                <a:gd name="T47" fmla="*/ 13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3" y="2"/>
                    <a:pt x="181" y="10"/>
                  </a:cubicBezTo>
                  <a:lnTo>
                    <a:pt x="152" y="126"/>
                  </a:lnTo>
                  <a:cubicBezTo>
                    <a:pt x="73" y="128"/>
                    <a:pt x="0" y="195"/>
                    <a:pt x="0" y="262"/>
                  </a:cubicBezTo>
                  <a:cubicBezTo>
                    <a:pt x="0" y="310"/>
                    <a:pt x="35" y="349"/>
                    <a:pt x="96" y="353"/>
                  </a:cubicBezTo>
                  <a:cubicBezTo>
                    <a:pt x="92" y="368"/>
                    <a:pt x="88" y="384"/>
                    <a:pt x="84" y="400"/>
                  </a:cubicBezTo>
                  <a:cubicBezTo>
                    <a:pt x="78" y="423"/>
                    <a:pt x="73" y="442"/>
                    <a:pt x="73" y="444"/>
                  </a:cubicBezTo>
                  <a:cubicBezTo>
                    <a:pt x="73" y="449"/>
                    <a:pt x="77" y="449"/>
                    <a:pt x="79" y="449"/>
                  </a:cubicBezTo>
                  <a:cubicBezTo>
                    <a:pt x="82" y="449"/>
                    <a:pt x="83" y="449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9" y="353"/>
                  </a:lnTo>
                  <a:cubicBezTo>
                    <a:pt x="189" y="350"/>
                    <a:pt x="261" y="283"/>
                    <a:pt x="261" y="216"/>
                  </a:cubicBezTo>
                  <a:cubicBezTo>
                    <a:pt x="261" y="177"/>
                    <a:pt x="235" y="131"/>
                    <a:pt x="165" y="126"/>
                  </a:cubicBezTo>
                  <a:lnTo>
                    <a:pt x="193" y="12"/>
                  </a:lnTo>
                  <a:close/>
                  <a:moveTo>
                    <a:pt x="98" y="342"/>
                  </a:moveTo>
                  <a:cubicBezTo>
                    <a:pt x="68" y="340"/>
                    <a:pt x="32" y="323"/>
                    <a:pt x="32" y="273"/>
                  </a:cubicBezTo>
                  <a:cubicBezTo>
                    <a:pt x="32" y="213"/>
                    <a:pt x="75" y="143"/>
                    <a:pt x="149" y="137"/>
                  </a:cubicBezTo>
                  <a:lnTo>
                    <a:pt x="98" y="342"/>
                  </a:lnTo>
                  <a:close/>
                  <a:moveTo>
                    <a:pt x="162" y="137"/>
                  </a:moveTo>
                  <a:cubicBezTo>
                    <a:pt x="200" y="139"/>
                    <a:pt x="229" y="162"/>
                    <a:pt x="229" y="206"/>
                  </a:cubicBezTo>
                  <a:cubicBezTo>
                    <a:pt x="229" y="264"/>
                    <a:pt x="186" y="336"/>
                    <a:pt x="111" y="342"/>
                  </a:cubicBezTo>
                  <a:lnTo>
                    <a:pt x="162" y="137"/>
                  </a:lnTo>
                </a:path>
              </a:pathLst>
            </a:custGeom>
            <a:solidFill>
              <a:srgbClr val="98479B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311">
              <a:extLst>
                <a:ext uri="{FF2B5EF4-FFF2-40B4-BE49-F238E27FC236}">
                  <a16:creationId xmlns:a16="http://schemas.microsoft.com/office/drawing/2014/main" id="{C8E6DAFB-AB25-4187-949A-4AAAF4382ED9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11817350" y="16497300"/>
              <a:ext cx="58738" cy="63500"/>
            </a:xfrm>
            <a:custGeom>
              <a:avLst/>
              <a:gdLst>
                <a:gd name="T0" fmla="*/ 155 w 261"/>
                <a:gd name="T1" fmla="*/ 24 h 236"/>
                <a:gd name="T2" fmla="*/ 165 w 261"/>
                <a:gd name="T3" fmla="*/ 13 h 236"/>
                <a:gd name="T4" fmla="*/ 186 w 261"/>
                <a:gd name="T5" fmla="*/ 12 h 236"/>
                <a:gd name="T6" fmla="*/ 225 w 261"/>
                <a:gd name="T7" fmla="*/ 15 h 236"/>
                <a:gd name="T8" fmla="*/ 242 w 261"/>
                <a:gd name="T9" fmla="*/ 43 h 236"/>
                <a:gd name="T10" fmla="*/ 239 w 261"/>
                <a:gd name="T11" fmla="*/ 71 h 236"/>
                <a:gd name="T12" fmla="*/ 239 w 261"/>
                <a:gd name="T13" fmla="*/ 75 h 236"/>
                <a:gd name="T14" fmla="*/ 245 w 261"/>
                <a:gd name="T15" fmla="*/ 80 h 236"/>
                <a:gd name="T16" fmla="*/ 251 w 261"/>
                <a:gd name="T17" fmla="*/ 71 h 236"/>
                <a:gd name="T18" fmla="*/ 261 w 261"/>
                <a:gd name="T19" fmla="*/ 4 h 236"/>
                <a:gd name="T20" fmla="*/ 250 w 261"/>
                <a:gd name="T21" fmla="*/ 0 h 236"/>
                <a:gd name="T22" fmla="*/ 36 w 261"/>
                <a:gd name="T23" fmla="*/ 0 h 236"/>
                <a:gd name="T24" fmla="*/ 24 w 261"/>
                <a:gd name="T25" fmla="*/ 7 h 236"/>
                <a:gd name="T26" fmla="*/ 2 w 261"/>
                <a:gd name="T27" fmla="*/ 69 h 236"/>
                <a:gd name="T28" fmla="*/ 0 w 261"/>
                <a:gd name="T29" fmla="*/ 75 h 236"/>
                <a:gd name="T30" fmla="*/ 6 w 261"/>
                <a:gd name="T31" fmla="*/ 80 h 236"/>
                <a:gd name="T32" fmla="*/ 13 w 261"/>
                <a:gd name="T33" fmla="*/ 71 h 236"/>
                <a:gd name="T34" fmla="*/ 98 w 261"/>
                <a:gd name="T35" fmla="*/ 12 h 236"/>
                <a:gd name="T36" fmla="*/ 113 w 261"/>
                <a:gd name="T37" fmla="*/ 12 h 236"/>
                <a:gd name="T38" fmla="*/ 124 w 261"/>
                <a:gd name="T39" fmla="*/ 16 h 236"/>
                <a:gd name="T40" fmla="*/ 122 w 261"/>
                <a:gd name="T41" fmla="*/ 23 h 236"/>
                <a:gd name="T42" fmla="*/ 76 w 261"/>
                <a:gd name="T43" fmla="*/ 207 h 236"/>
                <a:gd name="T44" fmla="*/ 35 w 261"/>
                <a:gd name="T45" fmla="*/ 223 h 236"/>
                <a:gd name="T46" fmla="*/ 20 w 261"/>
                <a:gd name="T47" fmla="*/ 231 h 236"/>
                <a:gd name="T48" fmla="*/ 26 w 261"/>
                <a:gd name="T49" fmla="*/ 236 h 236"/>
                <a:gd name="T50" fmla="*/ 56 w 261"/>
                <a:gd name="T51" fmla="*/ 234 h 236"/>
                <a:gd name="T52" fmla="*/ 86 w 261"/>
                <a:gd name="T53" fmla="*/ 234 h 236"/>
                <a:gd name="T54" fmla="*/ 117 w 261"/>
                <a:gd name="T55" fmla="*/ 234 h 236"/>
                <a:gd name="T56" fmla="*/ 146 w 261"/>
                <a:gd name="T57" fmla="*/ 236 h 236"/>
                <a:gd name="T58" fmla="*/ 154 w 261"/>
                <a:gd name="T59" fmla="*/ 228 h 236"/>
                <a:gd name="T60" fmla="*/ 140 w 261"/>
                <a:gd name="T61" fmla="*/ 223 h 236"/>
                <a:gd name="T62" fmla="*/ 120 w 261"/>
                <a:gd name="T63" fmla="*/ 222 h 236"/>
                <a:gd name="T64" fmla="*/ 107 w 261"/>
                <a:gd name="T65" fmla="*/ 216 h 236"/>
                <a:gd name="T66" fmla="*/ 109 w 261"/>
                <a:gd name="T67" fmla="*/ 208 h 236"/>
                <a:gd name="T68" fmla="*/ 155 w 261"/>
                <a:gd name="T69" fmla="*/ 2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236">
                  <a:moveTo>
                    <a:pt x="155" y="24"/>
                  </a:moveTo>
                  <a:cubicBezTo>
                    <a:pt x="157" y="14"/>
                    <a:pt x="158" y="13"/>
                    <a:pt x="165" y="13"/>
                  </a:cubicBezTo>
                  <a:cubicBezTo>
                    <a:pt x="167" y="12"/>
                    <a:pt x="179" y="12"/>
                    <a:pt x="186" y="12"/>
                  </a:cubicBezTo>
                  <a:cubicBezTo>
                    <a:pt x="208" y="12"/>
                    <a:pt x="217" y="12"/>
                    <a:pt x="225" y="15"/>
                  </a:cubicBezTo>
                  <a:cubicBezTo>
                    <a:pt x="241" y="20"/>
                    <a:pt x="242" y="30"/>
                    <a:pt x="242" y="43"/>
                  </a:cubicBezTo>
                  <a:cubicBezTo>
                    <a:pt x="242" y="48"/>
                    <a:pt x="242" y="53"/>
                    <a:pt x="239" y="71"/>
                  </a:cubicBezTo>
                  <a:lnTo>
                    <a:pt x="239" y="75"/>
                  </a:lnTo>
                  <a:cubicBezTo>
                    <a:pt x="239" y="78"/>
                    <a:pt x="241" y="80"/>
                    <a:pt x="245" y="80"/>
                  </a:cubicBezTo>
                  <a:cubicBezTo>
                    <a:pt x="250" y="80"/>
                    <a:pt x="251" y="77"/>
                    <a:pt x="251" y="71"/>
                  </a:cubicBezTo>
                  <a:lnTo>
                    <a:pt x="261" y="4"/>
                  </a:lnTo>
                  <a:cubicBezTo>
                    <a:pt x="261" y="0"/>
                    <a:pt x="256" y="0"/>
                    <a:pt x="250" y="0"/>
                  </a:cubicBezTo>
                  <a:lnTo>
                    <a:pt x="36" y="0"/>
                  </a:lnTo>
                  <a:cubicBezTo>
                    <a:pt x="27" y="0"/>
                    <a:pt x="26" y="0"/>
                    <a:pt x="24" y="7"/>
                  </a:cubicBezTo>
                  <a:lnTo>
                    <a:pt x="2" y="69"/>
                  </a:lnTo>
                  <a:cubicBezTo>
                    <a:pt x="2" y="70"/>
                    <a:pt x="0" y="73"/>
                    <a:pt x="0" y="75"/>
                  </a:cubicBezTo>
                  <a:cubicBezTo>
                    <a:pt x="0" y="76"/>
                    <a:pt x="1" y="80"/>
                    <a:pt x="6" y="80"/>
                  </a:cubicBezTo>
                  <a:cubicBezTo>
                    <a:pt x="11" y="80"/>
                    <a:pt x="11" y="78"/>
                    <a:pt x="13" y="71"/>
                  </a:cubicBezTo>
                  <a:cubicBezTo>
                    <a:pt x="34" y="16"/>
                    <a:pt x="45" y="12"/>
                    <a:pt x="98" y="12"/>
                  </a:cubicBezTo>
                  <a:lnTo>
                    <a:pt x="113" y="12"/>
                  </a:lnTo>
                  <a:cubicBezTo>
                    <a:pt x="123" y="12"/>
                    <a:pt x="124" y="13"/>
                    <a:pt x="124" y="16"/>
                  </a:cubicBezTo>
                  <a:cubicBezTo>
                    <a:pt x="124" y="16"/>
                    <a:pt x="124" y="18"/>
                    <a:pt x="122" y="23"/>
                  </a:cubicBezTo>
                  <a:lnTo>
                    <a:pt x="76" y="207"/>
                  </a:lnTo>
                  <a:cubicBezTo>
                    <a:pt x="73" y="219"/>
                    <a:pt x="72" y="223"/>
                    <a:pt x="35" y="223"/>
                  </a:cubicBezTo>
                  <a:cubicBezTo>
                    <a:pt x="23" y="223"/>
                    <a:pt x="20" y="223"/>
                    <a:pt x="20" y="231"/>
                  </a:cubicBezTo>
                  <a:cubicBezTo>
                    <a:pt x="20" y="232"/>
                    <a:pt x="20" y="236"/>
                    <a:pt x="26" y="236"/>
                  </a:cubicBezTo>
                  <a:cubicBezTo>
                    <a:pt x="35" y="236"/>
                    <a:pt x="46" y="234"/>
                    <a:pt x="56" y="234"/>
                  </a:cubicBezTo>
                  <a:cubicBezTo>
                    <a:pt x="65" y="234"/>
                    <a:pt x="76" y="234"/>
                    <a:pt x="86" y="234"/>
                  </a:cubicBezTo>
                  <a:cubicBezTo>
                    <a:pt x="95" y="234"/>
                    <a:pt x="107" y="234"/>
                    <a:pt x="117" y="234"/>
                  </a:cubicBezTo>
                  <a:cubicBezTo>
                    <a:pt x="126" y="235"/>
                    <a:pt x="137" y="236"/>
                    <a:pt x="146" y="236"/>
                  </a:cubicBezTo>
                  <a:cubicBezTo>
                    <a:pt x="149" y="236"/>
                    <a:pt x="154" y="236"/>
                    <a:pt x="154" y="228"/>
                  </a:cubicBezTo>
                  <a:cubicBezTo>
                    <a:pt x="154" y="223"/>
                    <a:pt x="151" y="223"/>
                    <a:pt x="140" y="223"/>
                  </a:cubicBezTo>
                  <a:cubicBezTo>
                    <a:pt x="133" y="223"/>
                    <a:pt x="126" y="223"/>
                    <a:pt x="120" y="222"/>
                  </a:cubicBezTo>
                  <a:cubicBezTo>
                    <a:pt x="108" y="221"/>
                    <a:pt x="107" y="220"/>
                    <a:pt x="107" y="216"/>
                  </a:cubicBezTo>
                  <a:cubicBezTo>
                    <a:pt x="107" y="213"/>
                    <a:pt x="107" y="212"/>
                    <a:pt x="109" y="208"/>
                  </a:cubicBezTo>
                  <a:lnTo>
                    <a:pt x="155" y="24"/>
                  </a:lnTo>
                </a:path>
              </a:pathLst>
            </a:custGeom>
            <a:solidFill>
              <a:srgbClr val="98479B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312">
              <a:extLst>
                <a:ext uri="{FF2B5EF4-FFF2-40B4-BE49-F238E27FC236}">
                  <a16:creationId xmlns:a16="http://schemas.microsoft.com/office/drawing/2014/main" id="{0C4F7634-CEE0-4224-A889-C456839F7B83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11896725" y="16438563"/>
              <a:ext cx="25400" cy="136525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313">
              <a:extLst>
                <a:ext uri="{FF2B5EF4-FFF2-40B4-BE49-F238E27FC236}">
                  <a16:creationId xmlns:a16="http://schemas.microsoft.com/office/drawing/2014/main" id="{546DE2EA-EB24-4D63-ACC1-22CCD1D3928D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11931650" y="16479838"/>
              <a:ext cx="63500" cy="60325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6 w 281"/>
                <a:gd name="T19" fmla="*/ 81 h 222"/>
                <a:gd name="T20" fmla="*/ 97 w 281"/>
                <a:gd name="T21" fmla="*/ 24 h 222"/>
                <a:gd name="T22" fmla="*/ 117 w 281"/>
                <a:gd name="T23" fmla="*/ 24 h 222"/>
                <a:gd name="T24" fmla="*/ 117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5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0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6" y="81"/>
                  </a:lnTo>
                  <a:lnTo>
                    <a:pt x="97" y="24"/>
                  </a:lnTo>
                  <a:lnTo>
                    <a:pt x="117" y="24"/>
                  </a:lnTo>
                  <a:lnTo>
                    <a:pt x="117" y="0"/>
                  </a:lnTo>
                  <a:cubicBezTo>
                    <a:pt x="104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5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0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314">
              <a:extLst>
                <a:ext uri="{FF2B5EF4-FFF2-40B4-BE49-F238E27FC236}">
                  <a16:creationId xmlns:a16="http://schemas.microsoft.com/office/drawing/2014/main" id="{F1E5A43D-B2D5-48CE-BD3D-C91671BD63D3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12004675" y="16438563"/>
              <a:ext cx="25400" cy="136525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315">
              <a:extLst>
                <a:ext uri="{FF2B5EF4-FFF2-40B4-BE49-F238E27FC236}">
                  <a16:creationId xmlns:a16="http://schemas.microsoft.com/office/drawing/2014/main" id="{60DF0B37-75F7-403D-A383-A1F346E01AB3}"/>
                </a:ext>
              </a:extLst>
            </p:cNvPr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12057063" y="16438563"/>
              <a:ext cx="26988" cy="136525"/>
            </a:xfrm>
            <a:custGeom>
              <a:avLst/>
              <a:gdLst>
                <a:gd name="T0" fmla="*/ 20 w 117"/>
                <a:gd name="T1" fmla="*/ 16 h 499"/>
                <a:gd name="T2" fmla="*/ 10 w 117"/>
                <a:gd name="T3" fmla="*/ 0 h 499"/>
                <a:gd name="T4" fmla="*/ 0 w 117"/>
                <a:gd name="T5" fmla="*/ 18 h 499"/>
                <a:gd name="T6" fmla="*/ 0 w 117"/>
                <a:gd name="T7" fmla="*/ 480 h 499"/>
                <a:gd name="T8" fmla="*/ 10 w 117"/>
                <a:gd name="T9" fmla="*/ 499 h 499"/>
                <a:gd name="T10" fmla="*/ 20 w 117"/>
                <a:gd name="T11" fmla="*/ 482 h 499"/>
                <a:gd name="T12" fmla="*/ 20 w 117"/>
                <a:gd name="T13" fmla="*/ 16 h 499"/>
                <a:gd name="T14" fmla="*/ 117 w 117"/>
                <a:gd name="T15" fmla="*/ 18 h 499"/>
                <a:gd name="T16" fmla="*/ 107 w 117"/>
                <a:gd name="T17" fmla="*/ 0 h 499"/>
                <a:gd name="T18" fmla="*/ 97 w 117"/>
                <a:gd name="T19" fmla="*/ 16 h 499"/>
                <a:gd name="T20" fmla="*/ 97 w 117"/>
                <a:gd name="T21" fmla="*/ 482 h 499"/>
                <a:gd name="T22" fmla="*/ 107 w 117"/>
                <a:gd name="T23" fmla="*/ 499 h 499"/>
                <a:gd name="T24" fmla="*/ 117 w 117"/>
                <a:gd name="T25" fmla="*/ 480 h 499"/>
                <a:gd name="T26" fmla="*/ 117 w 117"/>
                <a:gd name="T27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499">
                  <a:moveTo>
                    <a:pt x="20" y="16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10"/>
                    <a:pt x="0" y="18"/>
                  </a:cubicBezTo>
                  <a:lnTo>
                    <a:pt x="0" y="480"/>
                  </a:lnTo>
                  <a:cubicBezTo>
                    <a:pt x="0" y="488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2"/>
                  </a:cubicBezTo>
                  <a:lnTo>
                    <a:pt x="20" y="16"/>
                  </a:lnTo>
                  <a:close/>
                  <a:moveTo>
                    <a:pt x="117" y="18"/>
                  </a:moveTo>
                  <a:cubicBezTo>
                    <a:pt x="117" y="10"/>
                    <a:pt x="117" y="0"/>
                    <a:pt x="107" y="0"/>
                  </a:cubicBezTo>
                  <a:cubicBezTo>
                    <a:pt x="97" y="0"/>
                    <a:pt x="97" y="8"/>
                    <a:pt x="97" y="16"/>
                  </a:cubicBezTo>
                  <a:lnTo>
                    <a:pt x="97" y="482"/>
                  </a:lnTo>
                  <a:cubicBezTo>
                    <a:pt x="97" y="490"/>
                    <a:pt x="97" y="499"/>
                    <a:pt x="107" y="499"/>
                  </a:cubicBezTo>
                  <a:cubicBezTo>
                    <a:pt x="117" y="499"/>
                    <a:pt x="117" y="488"/>
                    <a:pt x="117" y="480"/>
                  </a:cubicBezTo>
                  <a:lnTo>
                    <a:pt x="117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316">
              <a:extLst>
                <a:ext uri="{FF2B5EF4-FFF2-40B4-BE49-F238E27FC236}">
                  <a16:creationId xmlns:a16="http://schemas.microsoft.com/office/drawing/2014/main" id="{E1C6F18E-164E-4194-BF5E-1F654370E0C9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12103100" y="16421100"/>
              <a:ext cx="34925" cy="6350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317">
              <a:extLst>
                <a:ext uri="{FF2B5EF4-FFF2-40B4-BE49-F238E27FC236}">
                  <a16:creationId xmlns:a16="http://schemas.microsoft.com/office/drawing/2014/main" id="{CC71A7AD-B6CE-4CDC-85AD-D21E5175D5E5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12103100" y="16511588"/>
              <a:ext cx="34925" cy="61913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4" name="Left Brace 693">
            <a:extLst>
              <a:ext uri="{FF2B5EF4-FFF2-40B4-BE49-F238E27FC236}">
                <a16:creationId xmlns:a16="http://schemas.microsoft.com/office/drawing/2014/main" id="{664E12F8-9C97-49DE-9EBC-1174B1B3B757}"/>
              </a:ext>
            </a:extLst>
          </p:cNvPr>
          <p:cNvSpPr/>
          <p:nvPr/>
        </p:nvSpPr>
        <p:spPr>
          <a:xfrm rot="16200000">
            <a:off x="21207131" y="13624805"/>
            <a:ext cx="180642" cy="2125300"/>
          </a:xfrm>
          <a:prstGeom prst="leftBrace">
            <a:avLst>
              <a:gd name="adj1" fmla="val 78547"/>
              <a:gd name="adj2" fmla="val 50000"/>
            </a:avLst>
          </a:prstGeom>
          <a:noFill/>
          <a:ln w="38100" cap="flat">
            <a:solidFill>
              <a:srgbClr val="5F86C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95" name="Left Brace 694">
            <a:extLst>
              <a:ext uri="{FF2B5EF4-FFF2-40B4-BE49-F238E27FC236}">
                <a16:creationId xmlns:a16="http://schemas.microsoft.com/office/drawing/2014/main" id="{4E22C7EA-BD16-42BD-B9A0-2D283B577D40}"/>
              </a:ext>
            </a:extLst>
          </p:cNvPr>
          <p:cNvSpPr/>
          <p:nvPr/>
        </p:nvSpPr>
        <p:spPr>
          <a:xfrm rot="16200000">
            <a:off x="24281147" y="12951841"/>
            <a:ext cx="230481" cy="3471227"/>
          </a:xfrm>
          <a:prstGeom prst="leftBrace">
            <a:avLst>
              <a:gd name="adj1" fmla="val 78547"/>
              <a:gd name="adj2" fmla="val 50000"/>
            </a:avLst>
          </a:prstGeom>
          <a:noFill/>
          <a:ln w="38100" cap="flat">
            <a:solidFill>
              <a:srgbClr val="5F86C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2F3A408E-91C5-4583-97CF-439BD1B3228C}"/>
              </a:ext>
            </a:extLst>
          </p:cNvPr>
          <p:cNvSpPr txBox="1"/>
          <p:nvPr/>
        </p:nvSpPr>
        <p:spPr>
          <a:xfrm>
            <a:off x="22589184" y="14846004"/>
            <a:ext cx="367072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Uncorrelated </a:t>
            </a:r>
            <a:r>
              <a:rPr lang="en-US" altLang="zh-CN" sz="2400" dirty="0">
                <a:solidFill>
                  <a:schemeClr val="tx1"/>
                </a:solidFill>
              </a:rPr>
              <a:t>with label;</a:t>
            </a:r>
          </a:p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different</a:t>
            </a:r>
            <a:r>
              <a:rPr lang="en-US" altLang="zh-CN" sz="2400" dirty="0">
                <a:solidFill>
                  <a:schemeClr val="tx1"/>
                </a:solidFill>
              </a:rPr>
              <a:t> in ID/OOD data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0D7766B7-9667-4AE9-BFFA-9320604755E5}"/>
              </a:ext>
            </a:extLst>
          </p:cNvPr>
          <p:cNvSpPr txBox="1"/>
          <p:nvPr/>
        </p:nvSpPr>
        <p:spPr>
          <a:xfrm>
            <a:off x="19825987" y="14831734"/>
            <a:ext cx="293224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Correlated </a:t>
            </a:r>
            <a:r>
              <a:rPr lang="en-US" altLang="zh-CN" sz="2400" dirty="0">
                <a:solidFill>
                  <a:schemeClr val="tx1"/>
                </a:solidFill>
              </a:rPr>
              <a:t>with label;</a:t>
            </a:r>
          </a:p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same</a:t>
            </a:r>
            <a:r>
              <a:rPr lang="en-US" altLang="zh-CN" sz="2400" dirty="0">
                <a:solidFill>
                  <a:schemeClr val="tx1"/>
                </a:solidFill>
              </a:rPr>
              <a:t> in ID/OOD data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99" name="TextBox 35 17 2">
            <a:extLst>
              <a:ext uri="{FF2B5EF4-FFF2-40B4-BE49-F238E27FC236}">
                <a16:creationId xmlns:a16="http://schemas.microsoft.com/office/drawing/2014/main" id="{71EDB9D8-3F0D-4E3A-B230-65C08FE06D24}"/>
              </a:ext>
            </a:extLst>
          </p:cNvPr>
          <p:cNvSpPr txBox="1"/>
          <p:nvPr/>
        </p:nvSpPr>
        <p:spPr>
          <a:xfrm>
            <a:off x="18690423" y="15771875"/>
            <a:ext cx="10789619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Key insight: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F86CD"/>
                </a:solidFill>
              </a:rPr>
              <a:t>Activation asymmetry:</a:t>
            </a:r>
            <a:r>
              <a:rPr lang="en-US" altLang="zh-CN" sz="2800" dirty="0">
                <a:solidFill>
                  <a:schemeClr val="tx1"/>
                </a:solidFill>
              </a:rPr>
              <a:t> Neuron activation magnitudes are different for different classes; one class </a:t>
            </a:r>
            <a:r>
              <a:rPr lang="en-US" altLang="zh-CN" sz="2800" b="1" dirty="0">
                <a:solidFill>
                  <a:schemeClr val="tx1"/>
                </a:solidFill>
              </a:rPr>
              <a:t>dominates</a:t>
            </a:r>
            <a:r>
              <a:rPr lang="en-US" altLang="zh-CN" sz="2800" dirty="0">
                <a:solidFill>
                  <a:schemeClr val="tx1"/>
                </a:solidFill>
              </a:rPr>
              <a:t> the gradient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F86CD"/>
                </a:solidFill>
              </a:rPr>
              <a:t>Feature contamination: </a:t>
            </a:r>
          </a:p>
        </p:txBody>
      </p:sp>
      <p:pic>
        <p:nvPicPr>
          <p:cNvPr id="700" name="Picture 699">
            <a:extLst>
              <a:ext uri="{FF2B5EF4-FFF2-40B4-BE49-F238E27FC236}">
                <a16:creationId xmlns:a16="http://schemas.microsoft.com/office/drawing/2014/main" id="{3C69DA18-606C-45A6-8524-5944E477C1EC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321049" y="5023860"/>
            <a:ext cx="9177612" cy="5061046"/>
          </a:xfrm>
          <a:prstGeom prst="rect">
            <a:avLst/>
          </a:prstGeom>
        </p:spPr>
      </p:pic>
      <p:pic>
        <p:nvPicPr>
          <p:cNvPr id="707" name="Picture 706">
            <a:extLst>
              <a:ext uri="{FF2B5EF4-FFF2-40B4-BE49-F238E27FC236}">
                <a16:creationId xmlns:a16="http://schemas.microsoft.com/office/drawing/2014/main" id="{962D6502-40BC-48F6-A1B2-A23D3FC8F124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26938541" y="11704501"/>
            <a:ext cx="8092923" cy="4771110"/>
          </a:xfrm>
          <a:prstGeom prst="rect">
            <a:avLst/>
          </a:prstGeom>
        </p:spPr>
      </p:pic>
      <p:grpSp>
        <p:nvGrpSpPr>
          <p:cNvPr id="810" name="Group 809" descr="\documentclass{article}&#10;\usepackage{amsmath}&#10;\usepackage{amssymb}&#10;\usepackage{bm}&#10;&#10;\pagestyle{empty}&#10;\begin{document}&#10;&#10;\[&#10;h(\mathbf{x})=\sum_i a_i\sigma(\langle\mathbf{w}_i,\mathbf{x}\rangle)&#10;\]&#10;&#10;\end{document}" title="IguanaTex Vector Display">
            <a:extLst>
              <a:ext uri="{FF2B5EF4-FFF2-40B4-BE49-F238E27FC236}">
                <a16:creationId xmlns:a16="http://schemas.microsoft.com/office/drawing/2014/main" id="{2C82DCA6-AC8B-41FD-B248-5172E241646B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3382984" y="17592685"/>
            <a:ext cx="3802063" cy="841376"/>
            <a:chOff x="22934616" y="17581563"/>
            <a:chExt cx="3802063" cy="841376"/>
          </a:xfrm>
        </p:grpSpPr>
        <p:sp>
          <p:nvSpPr>
            <p:cNvPr id="791" name="Freeform 373">
              <a:extLst>
                <a:ext uri="{FF2B5EF4-FFF2-40B4-BE49-F238E27FC236}">
                  <a16:creationId xmlns:a16="http://schemas.microsoft.com/office/drawing/2014/main" id="{050DC28E-F29E-424D-921B-00C73ACA2805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2934616" y="17681576"/>
              <a:ext cx="185738" cy="277813"/>
            </a:xfrm>
            <a:custGeom>
              <a:avLst/>
              <a:gdLst>
                <a:gd name="T0" fmla="*/ 116 w 245"/>
                <a:gd name="T1" fmla="*/ 6 h 352"/>
                <a:gd name="T2" fmla="*/ 109 w 245"/>
                <a:gd name="T3" fmla="*/ 0 h 352"/>
                <a:gd name="T4" fmla="*/ 48 w 245"/>
                <a:gd name="T5" fmla="*/ 5 h 352"/>
                <a:gd name="T6" fmla="*/ 39 w 245"/>
                <a:gd name="T7" fmla="*/ 15 h 352"/>
                <a:gd name="T8" fmla="*/ 51 w 245"/>
                <a:gd name="T9" fmla="*/ 21 h 352"/>
                <a:gd name="T10" fmla="*/ 76 w 245"/>
                <a:gd name="T11" fmla="*/ 30 h 352"/>
                <a:gd name="T12" fmla="*/ 74 w 245"/>
                <a:gd name="T13" fmla="*/ 40 h 352"/>
                <a:gd name="T14" fmla="*/ 2 w 245"/>
                <a:gd name="T15" fmla="*/ 327 h 352"/>
                <a:gd name="T16" fmla="*/ 0 w 245"/>
                <a:gd name="T17" fmla="*/ 338 h 352"/>
                <a:gd name="T18" fmla="*/ 14 w 245"/>
                <a:gd name="T19" fmla="*/ 352 h 352"/>
                <a:gd name="T20" fmla="*/ 33 w 245"/>
                <a:gd name="T21" fmla="*/ 339 h 352"/>
                <a:gd name="T22" fmla="*/ 42 w 245"/>
                <a:gd name="T23" fmla="*/ 301 h 352"/>
                <a:gd name="T24" fmla="*/ 53 w 245"/>
                <a:gd name="T25" fmla="*/ 256 h 352"/>
                <a:gd name="T26" fmla="*/ 62 w 245"/>
                <a:gd name="T27" fmla="*/ 223 h 352"/>
                <a:gd name="T28" fmla="*/ 67 w 245"/>
                <a:gd name="T29" fmla="*/ 200 h 352"/>
                <a:gd name="T30" fmla="*/ 101 w 245"/>
                <a:gd name="T31" fmla="*/ 154 h 352"/>
                <a:gd name="T32" fmla="*/ 149 w 245"/>
                <a:gd name="T33" fmla="*/ 137 h 352"/>
                <a:gd name="T34" fmla="*/ 176 w 245"/>
                <a:gd name="T35" fmla="*/ 172 h 352"/>
                <a:gd name="T36" fmla="*/ 145 w 245"/>
                <a:gd name="T37" fmla="*/ 284 h 352"/>
                <a:gd name="T38" fmla="*/ 139 w 245"/>
                <a:gd name="T39" fmla="*/ 311 h 352"/>
                <a:gd name="T40" fmla="*/ 180 w 245"/>
                <a:gd name="T41" fmla="*/ 352 h 352"/>
                <a:gd name="T42" fmla="*/ 245 w 245"/>
                <a:gd name="T43" fmla="*/ 275 h 352"/>
                <a:gd name="T44" fmla="*/ 239 w 245"/>
                <a:gd name="T45" fmla="*/ 270 h 352"/>
                <a:gd name="T46" fmla="*/ 231 w 245"/>
                <a:gd name="T47" fmla="*/ 279 h 352"/>
                <a:gd name="T48" fmla="*/ 181 w 245"/>
                <a:gd name="T49" fmla="*/ 341 h 352"/>
                <a:gd name="T50" fmla="*/ 169 w 245"/>
                <a:gd name="T51" fmla="*/ 325 h 352"/>
                <a:gd name="T52" fmla="*/ 178 w 245"/>
                <a:gd name="T53" fmla="*/ 289 h 352"/>
                <a:gd name="T54" fmla="*/ 208 w 245"/>
                <a:gd name="T55" fmla="*/ 179 h 352"/>
                <a:gd name="T56" fmla="*/ 151 w 245"/>
                <a:gd name="T57" fmla="*/ 126 h 352"/>
                <a:gd name="T58" fmla="*/ 77 w 245"/>
                <a:gd name="T59" fmla="*/ 164 h 352"/>
                <a:gd name="T60" fmla="*/ 116 w 245"/>
                <a:gd name="T61" fmla="*/ 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352">
                  <a:moveTo>
                    <a:pt x="116" y="6"/>
                  </a:moveTo>
                  <a:cubicBezTo>
                    <a:pt x="116" y="5"/>
                    <a:pt x="116" y="0"/>
                    <a:pt x="109" y="0"/>
                  </a:cubicBezTo>
                  <a:cubicBezTo>
                    <a:pt x="98" y="0"/>
                    <a:pt x="61" y="4"/>
                    <a:pt x="48" y="5"/>
                  </a:cubicBezTo>
                  <a:cubicBezTo>
                    <a:pt x="44" y="6"/>
                    <a:pt x="39" y="6"/>
                    <a:pt x="39" y="15"/>
                  </a:cubicBezTo>
                  <a:cubicBezTo>
                    <a:pt x="39" y="21"/>
                    <a:pt x="43" y="21"/>
                    <a:pt x="51" y="21"/>
                  </a:cubicBezTo>
                  <a:cubicBezTo>
                    <a:pt x="75" y="21"/>
                    <a:pt x="76" y="25"/>
                    <a:pt x="76" y="30"/>
                  </a:cubicBezTo>
                  <a:lnTo>
                    <a:pt x="74" y="40"/>
                  </a:lnTo>
                  <a:lnTo>
                    <a:pt x="2" y="327"/>
                  </a:lnTo>
                  <a:cubicBezTo>
                    <a:pt x="0" y="334"/>
                    <a:pt x="0" y="335"/>
                    <a:pt x="0" y="338"/>
                  </a:cubicBezTo>
                  <a:cubicBezTo>
                    <a:pt x="0" y="350"/>
                    <a:pt x="10" y="352"/>
                    <a:pt x="14" y="352"/>
                  </a:cubicBezTo>
                  <a:cubicBezTo>
                    <a:pt x="22" y="352"/>
                    <a:pt x="30" y="346"/>
                    <a:pt x="33" y="339"/>
                  </a:cubicBezTo>
                  <a:lnTo>
                    <a:pt x="42" y="301"/>
                  </a:lnTo>
                  <a:lnTo>
                    <a:pt x="53" y="256"/>
                  </a:lnTo>
                  <a:cubicBezTo>
                    <a:pt x="56" y="245"/>
                    <a:pt x="59" y="234"/>
                    <a:pt x="62" y="223"/>
                  </a:cubicBezTo>
                  <a:cubicBezTo>
                    <a:pt x="63" y="220"/>
                    <a:pt x="67" y="203"/>
                    <a:pt x="67" y="200"/>
                  </a:cubicBezTo>
                  <a:cubicBezTo>
                    <a:pt x="69" y="196"/>
                    <a:pt x="84" y="168"/>
                    <a:pt x="101" y="154"/>
                  </a:cubicBezTo>
                  <a:cubicBezTo>
                    <a:pt x="112" y="146"/>
                    <a:pt x="128" y="137"/>
                    <a:pt x="149" y="137"/>
                  </a:cubicBezTo>
                  <a:cubicBezTo>
                    <a:pt x="171" y="137"/>
                    <a:pt x="176" y="154"/>
                    <a:pt x="176" y="172"/>
                  </a:cubicBezTo>
                  <a:cubicBezTo>
                    <a:pt x="176" y="199"/>
                    <a:pt x="157" y="253"/>
                    <a:pt x="145" y="284"/>
                  </a:cubicBezTo>
                  <a:cubicBezTo>
                    <a:pt x="141" y="295"/>
                    <a:pt x="139" y="301"/>
                    <a:pt x="139" y="311"/>
                  </a:cubicBezTo>
                  <a:cubicBezTo>
                    <a:pt x="139" y="335"/>
                    <a:pt x="156" y="352"/>
                    <a:pt x="180" y="352"/>
                  </a:cubicBezTo>
                  <a:cubicBezTo>
                    <a:pt x="226" y="352"/>
                    <a:pt x="245" y="279"/>
                    <a:pt x="245" y="275"/>
                  </a:cubicBezTo>
                  <a:cubicBezTo>
                    <a:pt x="245" y="270"/>
                    <a:pt x="240" y="270"/>
                    <a:pt x="239" y="270"/>
                  </a:cubicBezTo>
                  <a:cubicBezTo>
                    <a:pt x="234" y="270"/>
                    <a:pt x="234" y="272"/>
                    <a:pt x="231" y="279"/>
                  </a:cubicBezTo>
                  <a:cubicBezTo>
                    <a:pt x="224" y="306"/>
                    <a:pt x="208" y="341"/>
                    <a:pt x="181" y="341"/>
                  </a:cubicBezTo>
                  <a:cubicBezTo>
                    <a:pt x="172" y="341"/>
                    <a:pt x="169" y="336"/>
                    <a:pt x="169" y="325"/>
                  </a:cubicBezTo>
                  <a:cubicBezTo>
                    <a:pt x="169" y="312"/>
                    <a:pt x="173" y="300"/>
                    <a:pt x="178" y="289"/>
                  </a:cubicBezTo>
                  <a:cubicBezTo>
                    <a:pt x="186" y="268"/>
                    <a:pt x="208" y="208"/>
                    <a:pt x="208" y="179"/>
                  </a:cubicBezTo>
                  <a:cubicBezTo>
                    <a:pt x="208" y="147"/>
                    <a:pt x="188" y="126"/>
                    <a:pt x="151" y="126"/>
                  </a:cubicBezTo>
                  <a:cubicBezTo>
                    <a:pt x="119" y="126"/>
                    <a:pt x="95" y="141"/>
                    <a:pt x="77" y="164"/>
                  </a:cubicBezTo>
                  <a:lnTo>
                    <a:pt x="11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374">
              <a:extLst>
                <a:ext uri="{FF2B5EF4-FFF2-40B4-BE49-F238E27FC236}">
                  <a16:creationId xmlns:a16="http://schemas.microsoft.com/office/drawing/2014/main" id="{8DF71EA4-9CC4-4636-8CD0-A35CAA2A46FE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3169566" y="17659351"/>
              <a:ext cx="88900" cy="3937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6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375">
              <a:extLst>
                <a:ext uri="{FF2B5EF4-FFF2-40B4-BE49-F238E27FC236}">
                  <a16:creationId xmlns:a16="http://schemas.microsoft.com/office/drawing/2014/main" id="{51DD8743-1157-41DB-BD3D-63C2EF03EAF8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3288629" y="17780001"/>
              <a:ext cx="214313" cy="1762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3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3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3 h 222"/>
                <a:gd name="T22" fmla="*/ 118 w 281"/>
                <a:gd name="T23" fmla="*/ 23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3 h 222"/>
                <a:gd name="T32" fmla="*/ 38 w 281"/>
                <a:gd name="T33" fmla="*/ 23 h 222"/>
                <a:gd name="T34" fmla="*/ 116 w 281"/>
                <a:gd name="T35" fmla="*/ 115 h 222"/>
                <a:gd name="T36" fmla="*/ 51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8 w 281"/>
                <a:gd name="T45" fmla="*/ 222 h 222"/>
                <a:gd name="T46" fmla="*/ 98 w 281"/>
                <a:gd name="T47" fmla="*/ 198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6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3"/>
                    <a:pt x="271" y="23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3"/>
                  </a:lnTo>
                  <a:cubicBezTo>
                    <a:pt x="181" y="23"/>
                    <a:pt x="187" y="24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3"/>
                  </a:lnTo>
                  <a:lnTo>
                    <a:pt x="118" y="23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3"/>
                  </a:lnTo>
                  <a:lnTo>
                    <a:pt x="38" y="23"/>
                  </a:lnTo>
                  <a:lnTo>
                    <a:pt x="116" y="115"/>
                  </a:lnTo>
                  <a:lnTo>
                    <a:pt x="51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4" y="220"/>
                    <a:pt x="46" y="220"/>
                  </a:cubicBezTo>
                  <a:cubicBezTo>
                    <a:pt x="59" y="220"/>
                    <a:pt x="88" y="221"/>
                    <a:pt x="98" y="222"/>
                  </a:cubicBezTo>
                  <a:lnTo>
                    <a:pt x="98" y="198"/>
                  </a:lnTo>
                  <a:cubicBezTo>
                    <a:pt x="89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3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5" y="221"/>
                    <a:pt x="281" y="222"/>
                  </a:cubicBezTo>
                  <a:lnTo>
                    <a:pt x="281" y="198"/>
                  </a:lnTo>
                  <a:lnTo>
                    <a:pt x="246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376">
              <a:extLst>
                <a:ext uri="{FF2B5EF4-FFF2-40B4-BE49-F238E27FC236}">
                  <a16:creationId xmlns:a16="http://schemas.microsoft.com/office/drawing/2014/main" id="{0F95BCF9-FACB-4012-A1AF-C3A5AD653CA7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3533104" y="17659351"/>
              <a:ext cx="88900" cy="393700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377">
              <a:extLst>
                <a:ext uri="{FF2B5EF4-FFF2-40B4-BE49-F238E27FC236}">
                  <a16:creationId xmlns:a16="http://schemas.microsoft.com/office/drawing/2014/main" id="{B7DFC3D2-227D-41EF-B6FC-B342DBFD4964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23787104" y="17810163"/>
              <a:ext cx="252413" cy="9207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378">
              <a:extLst>
                <a:ext uri="{FF2B5EF4-FFF2-40B4-BE49-F238E27FC236}">
                  <a16:creationId xmlns:a16="http://schemas.microsoft.com/office/drawing/2014/main" id="{93FFAF52-D9AE-4550-BDE7-2D9FB7A4D058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4188741" y="17581563"/>
              <a:ext cx="506413" cy="550863"/>
            </a:xfrm>
            <a:custGeom>
              <a:avLst/>
              <a:gdLst>
                <a:gd name="T0" fmla="*/ 603 w 664"/>
                <a:gd name="T1" fmla="*/ 698 h 698"/>
                <a:gd name="T2" fmla="*/ 664 w 664"/>
                <a:gd name="T3" fmla="*/ 539 h 698"/>
                <a:gd name="T4" fmla="*/ 651 w 664"/>
                <a:gd name="T5" fmla="*/ 539 h 698"/>
                <a:gd name="T6" fmla="*/ 521 w 664"/>
                <a:gd name="T7" fmla="*/ 640 h 698"/>
                <a:gd name="T8" fmla="*/ 366 w 664"/>
                <a:gd name="T9" fmla="*/ 655 h 698"/>
                <a:gd name="T10" fmla="*/ 66 w 664"/>
                <a:gd name="T11" fmla="*/ 655 h 698"/>
                <a:gd name="T12" fmla="*/ 319 w 664"/>
                <a:gd name="T13" fmla="*/ 357 h 698"/>
                <a:gd name="T14" fmla="*/ 324 w 664"/>
                <a:gd name="T15" fmla="*/ 349 h 698"/>
                <a:gd name="T16" fmla="*/ 320 w 664"/>
                <a:gd name="T17" fmla="*/ 342 h 698"/>
                <a:gd name="T18" fmla="*/ 88 w 664"/>
                <a:gd name="T19" fmla="*/ 24 h 698"/>
                <a:gd name="T20" fmla="*/ 361 w 664"/>
                <a:gd name="T21" fmla="*/ 24 h 698"/>
                <a:gd name="T22" fmla="*/ 478 w 664"/>
                <a:gd name="T23" fmla="*/ 32 h 698"/>
                <a:gd name="T24" fmla="*/ 588 w 664"/>
                <a:gd name="T25" fmla="*/ 69 h 698"/>
                <a:gd name="T26" fmla="*/ 651 w 664"/>
                <a:gd name="T27" fmla="*/ 140 h 698"/>
                <a:gd name="T28" fmla="*/ 664 w 664"/>
                <a:gd name="T29" fmla="*/ 140 h 698"/>
                <a:gd name="T30" fmla="*/ 603 w 664"/>
                <a:gd name="T31" fmla="*/ 0 h 698"/>
                <a:gd name="T32" fmla="*/ 14 w 664"/>
                <a:gd name="T33" fmla="*/ 0 h 698"/>
                <a:gd name="T34" fmla="*/ 0 w 664"/>
                <a:gd name="T35" fmla="*/ 3 h 698"/>
                <a:gd name="T36" fmla="*/ 0 w 664"/>
                <a:gd name="T37" fmla="*/ 20 h 698"/>
                <a:gd name="T38" fmla="*/ 264 w 664"/>
                <a:gd name="T39" fmla="*/ 381 h 698"/>
                <a:gd name="T40" fmla="*/ 5 w 664"/>
                <a:gd name="T41" fmla="*/ 684 h 698"/>
                <a:gd name="T42" fmla="*/ 0 w 664"/>
                <a:gd name="T43" fmla="*/ 693 h 698"/>
                <a:gd name="T44" fmla="*/ 14 w 664"/>
                <a:gd name="T45" fmla="*/ 698 h 698"/>
                <a:gd name="T46" fmla="*/ 603 w 664"/>
                <a:gd name="T4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8">
                  <a:moveTo>
                    <a:pt x="603" y="698"/>
                  </a:moveTo>
                  <a:lnTo>
                    <a:pt x="664" y="539"/>
                  </a:lnTo>
                  <a:lnTo>
                    <a:pt x="651" y="539"/>
                  </a:lnTo>
                  <a:cubicBezTo>
                    <a:pt x="632" y="591"/>
                    <a:pt x="579" y="625"/>
                    <a:pt x="521" y="640"/>
                  </a:cubicBezTo>
                  <a:cubicBezTo>
                    <a:pt x="511" y="642"/>
                    <a:pt x="462" y="655"/>
                    <a:pt x="366" y="655"/>
                  </a:cubicBezTo>
                  <a:lnTo>
                    <a:pt x="66" y="655"/>
                  </a:lnTo>
                  <a:lnTo>
                    <a:pt x="319" y="357"/>
                  </a:lnTo>
                  <a:cubicBezTo>
                    <a:pt x="323" y="353"/>
                    <a:pt x="324" y="352"/>
                    <a:pt x="324" y="349"/>
                  </a:cubicBezTo>
                  <a:cubicBezTo>
                    <a:pt x="324" y="348"/>
                    <a:pt x="324" y="347"/>
                    <a:pt x="320" y="342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4" y="31"/>
                    <a:pt x="478" y="32"/>
                  </a:cubicBezTo>
                  <a:cubicBezTo>
                    <a:pt x="505" y="36"/>
                    <a:pt x="548" y="44"/>
                    <a:pt x="588" y="69"/>
                  </a:cubicBezTo>
                  <a:cubicBezTo>
                    <a:pt x="600" y="77"/>
                    <a:pt x="634" y="100"/>
                    <a:pt x="651" y="140"/>
                  </a:cubicBezTo>
                  <a:lnTo>
                    <a:pt x="664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1"/>
                  </a:lnTo>
                  <a:lnTo>
                    <a:pt x="5" y="684"/>
                  </a:lnTo>
                  <a:cubicBezTo>
                    <a:pt x="0" y="690"/>
                    <a:pt x="0" y="693"/>
                    <a:pt x="0" y="693"/>
                  </a:cubicBezTo>
                  <a:cubicBezTo>
                    <a:pt x="0" y="698"/>
                    <a:pt x="5" y="698"/>
                    <a:pt x="14" y="698"/>
                  </a:cubicBezTo>
                  <a:lnTo>
                    <a:pt x="603" y="6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379">
              <a:extLst>
                <a:ext uri="{FF2B5EF4-FFF2-40B4-BE49-F238E27FC236}">
                  <a16:creationId xmlns:a16="http://schemas.microsoft.com/office/drawing/2014/main" id="{AC3CD840-45CF-46D8-AC2D-ABC53141DF5F}"/>
                </a:ext>
              </a:extLst>
            </p:cNvPr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24399879" y="18237201"/>
              <a:ext cx="80963" cy="185738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380">
              <a:extLst>
                <a:ext uri="{FF2B5EF4-FFF2-40B4-BE49-F238E27FC236}">
                  <a16:creationId xmlns:a16="http://schemas.microsoft.com/office/drawing/2014/main" id="{F45BCE42-DD85-4A98-B3BE-CEAB22BAD49F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4795166" y="17781588"/>
              <a:ext cx="174625" cy="177800"/>
            </a:xfrm>
            <a:custGeom>
              <a:avLst/>
              <a:gdLst>
                <a:gd name="T0" fmla="*/ 166 w 228"/>
                <a:gd name="T1" fmla="*/ 32 h 226"/>
                <a:gd name="T2" fmla="*/ 120 w 228"/>
                <a:gd name="T3" fmla="*/ 0 h 226"/>
                <a:gd name="T4" fmla="*/ 0 w 228"/>
                <a:gd name="T5" fmla="*/ 146 h 226"/>
                <a:gd name="T6" fmla="*/ 66 w 228"/>
                <a:gd name="T7" fmla="*/ 226 h 226"/>
                <a:gd name="T8" fmla="*/ 131 w 228"/>
                <a:gd name="T9" fmla="*/ 189 h 226"/>
                <a:gd name="T10" fmla="*/ 176 w 228"/>
                <a:gd name="T11" fmla="*/ 226 h 226"/>
                <a:gd name="T12" fmla="*/ 213 w 228"/>
                <a:gd name="T13" fmla="*/ 199 h 226"/>
                <a:gd name="T14" fmla="*/ 228 w 228"/>
                <a:gd name="T15" fmla="*/ 149 h 226"/>
                <a:gd name="T16" fmla="*/ 222 w 228"/>
                <a:gd name="T17" fmla="*/ 144 h 226"/>
                <a:gd name="T18" fmla="*/ 215 w 228"/>
                <a:gd name="T19" fmla="*/ 153 h 226"/>
                <a:gd name="T20" fmla="*/ 177 w 228"/>
                <a:gd name="T21" fmla="*/ 215 h 226"/>
                <a:gd name="T22" fmla="*/ 162 w 228"/>
                <a:gd name="T23" fmla="*/ 192 h 226"/>
                <a:gd name="T24" fmla="*/ 169 w 228"/>
                <a:gd name="T25" fmla="*/ 155 h 226"/>
                <a:gd name="T26" fmla="*/ 180 w 228"/>
                <a:gd name="T27" fmla="*/ 110 h 226"/>
                <a:gd name="T28" fmla="*/ 198 w 228"/>
                <a:gd name="T29" fmla="*/ 40 h 226"/>
                <a:gd name="T30" fmla="*/ 201 w 228"/>
                <a:gd name="T31" fmla="*/ 23 h 226"/>
                <a:gd name="T32" fmla="*/ 187 w 228"/>
                <a:gd name="T33" fmla="*/ 10 h 226"/>
                <a:gd name="T34" fmla="*/ 166 w 228"/>
                <a:gd name="T35" fmla="*/ 32 h 226"/>
                <a:gd name="T36" fmla="*/ 133 w 228"/>
                <a:gd name="T37" fmla="*/ 161 h 226"/>
                <a:gd name="T38" fmla="*/ 123 w 228"/>
                <a:gd name="T39" fmla="*/ 180 h 226"/>
                <a:gd name="T40" fmla="*/ 67 w 228"/>
                <a:gd name="T41" fmla="*/ 215 h 226"/>
                <a:gd name="T42" fmla="*/ 35 w 228"/>
                <a:gd name="T43" fmla="*/ 168 h 226"/>
                <a:gd name="T44" fmla="*/ 62 w 228"/>
                <a:gd name="T45" fmla="*/ 59 h 226"/>
                <a:gd name="T46" fmla="*/ 120 w 228"/>
                <a:gd name="T47" fmla="*/ 11 h 226"/>
                <a:gd name="T48" fmla="*/ 160 w 228"/>
                <a:gd name="T49" fmla="*/ 55 h 226"/>
                <a:gd name="T50" fmla="*/ 158 w 228"/>
                <a:gd name="T51" fmla="*/ 63 h 226"/>
                <a:gd name="T52" fmla="*/ 133 w 228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6">
                  <a:moveTo>
                    <a:pt x="166" y="32"/>
                  </a:moveTo>
                  <a:cubicBezTo>
                    <a:pt x="157" y="13"/>
                    <a:pt x="142" y="0"/>
                    <a:pt x="120" y="0"/>
                  </a:cubicBezTo>
                  <a:cubicBezTo>
                    <a:pt x="61" y="0"/>
                    <a:pt x="0" y="73"/>
                    <a:pt x="0" y="146"/>
                  </a:cubicBezTo>
                  <a:cubicBezTo>
                    <a:pt x="0" y="193"/>
                    <a:pt x="27" y="226"/>
                    <a:pt x="66" y="226"/>
                  </a:cubicBezTo>
                  <a:cubicBezTo>
                    <a:pt x="76" y="226"/>
                    <a:pt x="101" y="224"/>
                    <a:pt x="131" y="189"/>
                  </a:cubicBezTo>
                  <a:cubicBezTo>
                    <a:pt x="135" y="210"/>
                    <a:pt x="152" y="226"/>
                    <a:pt x="176" y="226"/>
                  </a:cubicBezTo>
                  <a:cubicBezTo>
                    <a:pt x="194" y="226"/>
                    <a:pt x="205" y="215"/>
                    <a:pt x="213" y="199"/>
                  </a:cubicBezTo>
                  <a:cubicBezTo>
                    <a:pt x="221" y="181"/>
                    <a:pt x="228" y="150"/>
                    <a:pt x="228" y="149"/>
                  </a:cubicBezTo>
                  <a:cubicBezTo>
                    <a:pt x="228" y="144"/>
                    <a:pt x="223" y="144"/>
                    <a:pt x="222" y="144"/>
                  </a:cubicBezTo>
                  <a:cubicBezTo>
                    <a:pt x="217" y="144"/>
                    <a:pt x="216" y="146"/>
                    <a:pt x="215" y="153"/>
                  </a:cubicBezTo>
                  <a:cubicBezTo>
                    <a:pt x="206" y="186"/>
                    <a:pt x="198" y="215"/>
                    <a:pt x="177" y="215"/>
                  </a:cubicBezTo>
                  <a:cubicBezTo>
                    <a:pt x="164" y="215"/>
                    <a:pt x="162" y="202"/>
                    <a:pt x="162" y="192"/>
                  </a:cubicBezTo>
                  <a:cubicBezTo>
                    <a:pt x="162" y="181"/>
                    <a:pt x="163" y="177"/>
                    <a:pt x="169" y="155"/>
                  </a:cubicBezTo>
                  <a:cubicBezTo>
                    <a:pt x="174" y="134"/>
                    <a:pt x="175" y="129"/>
                    <a:pt x="180" y="110"/>
                  </a:cubicBezTo>
                  <a:lnTo>
                    <a:pt x="198" y="40"/>
                  </a:lnTo>
                  <a:cubicBezTo>
                    <a:pt x="201" y="26"/>
                    <a:pt x="201" y="25"/>
                    <a:pt x="201" y="23"/>
                  </a:cubicBezTo>
                  <a:cubicBezTo>
                    <a:pt x="201" y="15"/>
                    <a:pt x="195" y="10"/>
                    <a:pt x="187" y="10"/>
                  </a:cubicBezTo>
                  <a:cubicBezTo>
                    <a:pt x="175" y="10"/>
                    <a:pt x="167" y="21"/>
                    <a:pt x="166" y="32"/>
                  </a:cubicBezTo>
                  <a:close/>
                  <a:moveTo>
                    <a:pt x="133" y="161"/>
                  </a:moveTo>
                  <a:cubicBezTo>
                    <a:pt x="131" y="170"/>
                    <a:pt x="131" y="171"/>
                    <a:pt x="123" y="180"/>
                  </a:cubicBezTo>
                  <a:cubicBezTo>
                    <a:pt x="101" y="207"/>
                    <a:pt x="81" y="215"/>
                    <a:pt x="67" y="215"/>
                  </a:cubicBezTo>
                  <a:cubicBezTo>
                    <a:pt x="42" y="215"/>
                    <a:pt x="35" y="188"/>
                    <a:pt x="35" y="168"/>
                  </a:cubicBezTo>
                  <a:cubicBezTo>
                    <a:pt x="35" y="143"/>
                    <a:pt x="51" y="82"/>
                    <a:pt x="62" y="59"/>
                  </a:cubicBezTo>
                  <a:cubicBezTo>
                    <a:pt x="78" y="29"/>
                    <a:pt x="100" y="11"/>
                    <a:pt x="120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8" y="63"/>
                  </a:cubicBezTo>
                  <a:lnTo>
                    <a:pt x="133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381">
              <a:extLst>
                <a:ext uri="{FF2B5EF4-FFF2-40B4-BE49-F238E27FC236}">
                  <a16:creationId xmlns:a16="http://schemas.microsoft.com/office/drawing/2014/main" id="{928E4F83-CBE6-4B22-9906-F3EB481350A9}"/>
                </a:ext>
              </a:extLst>
            </p:cNvPr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24993604" y="17832388"/>
              <a:ext cx="80963" cy="185738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8" y="32"/>
                    <a:pt x="97" y="23"/>
                    <a:pt x="97" y="13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6" y="113"/>
                    <a:pt x="48" y="134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382">
              <a:extLst>
                <a:ext uri="{FF2B5EF4-FFF2-40B4-BE49-F238E27FC236}">
                  <a16:creationId xmlns:a16="http://schemas.microsoft.com/office/drawing/2014/main" id="{64443D2D-DF82-4279-9EBB-176D68A55845}"/>
                </a:ext>
              </a:extLst>
            </p:cNvPr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25122191" y="17786351"/>
              <a:ext cx="201613" cy="173038"/>
            </a:xfrm>
            <a:custGeom>
              <a:avLst/>
              <a:gdLst>
                <a:gd name="T0" fmla="*/ 239 w 264"/>
                <a:gd name="T1" fmla="*/ 28 h 220"/>
                <a:gd name="T2" fmla="*/ 264 w 264"/>
                <a:gd name="T3" fmla="*/ 12 h 220"/>
                <a:gd name="T4" fmla="*/ 244 w 264"/>
                <a:gd name="T5" fmla="*/ 0 h 220"/>
                <a:gd name="T6" fmla="*/ 130 w 264"/>
                <a:gd name="T7" fmla="*/ 0 h 220"/>
                <a:gd name="T8" fmla="*/ 0 w 264"/>
                <a:gd name="T9" fmla="*/ 141 h 220"/>
                <a:gd name="T10" fmla="*/ 75 w 264"/>
                <a:gd name="T11" fmla="*/ 220 h 220"/>
                <a:gd name="T12" fmla="*/ 200 w 264"/>
                <a:gd name="T13" fmla="*/ 83 h 220"/>
                <a:gd name="T14" fmla="*/ 184 w 264"/>
                <a:gd name="T15" fmla="*/ 28 h 220"/>
                <a:gd name="T16" fmla="*/ 239 w 264"/>
                <a:gd name="T17" fmla="*/ 28 h 220"/>
                <a:gd name="T18" fmla="*/ 75 w 264"/>
                <a:gd name="T19" fmla="*/ 209 h 220"/>
                <a:gd name="T20" fmla="*/ 31 w 264"/>
                <a:gd name="T21" fmla="*/ 155 h 220"/>
                <a:gd name="T22" fmla="*/ 54 w 264"/>
                <a:gd name="T23" fmla="*/ 70 h 220"/>
                <a:gd name="T24" fmla="*/ 122 w 264"/>
                <a:gd name="T25" fmla="*/ 28 h 220"/>
                <a:gd name="T26" fmla="*/ 168 w 264"/>
                <a:gd name="T27" fmla="*/ 77 h 220"/>
                <a:gd name="T28" fmla="*/ 141 w 264"/>
                <a:gd name="T29" fmla="*/ 167 h 220"/>
                <a:gd name="T30" fmla="*/ 75 w 264"/>
                <a:gd name="T31" fmla="*/ 20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20">
                  <a:moveTo>
                    <a:pt x="239" y="28"/>
                  </a:moveTo>
                  <a:cubicBezTo>
                    <a:pt x="246" y="28"/>
                    <a:pt x="264" y="28"/>
                    <a:pt x="264" y="12"/>
                  </a:cubicBezTo>
                  <a:cubicBezTo>
                    <a:pt x="264" y="0"/>
                    <a:pt x="253" y="0"/>
                    <a:pt x="244" y="0"/>
                  </a:cubicBezTo>
                  <a:lnTo>
                    <a:pt x="130" y="0"/>
                  </a:lnTo>
                  <a:cubicBezTo>
                    <a:pt x="55" y="0"/>
                    <a:pt x="0" y="82"/>
                    <a:pt x="0" y="141"/>
                  </a:cubicBezTo>
                  <a:cubicBezTo>
                    <a:pt x="0" y="185"/>
                    <a:pt x="29" y="220"/>
                    <a:pt x="75" y="220"/>
                  </a:cubicBezTo>
                  <a:cubicBezTo>
                    <a:pt x="133" y="220"/>
                    <a:pt x="200" y="160"/>
                    <a:pt x="200" y="83"/>
                  </a:cubicBezTo>
                  <a:cubicBezTo>
                    <a:pt x="200" y="74"/>
                    <a:pt x="200" y="50"/>
                    <a:pt x="184" y="28"/>
                  </a:cubicBezTo>
                  <a:lnTo>
                    <a:pt x="239" y="28"/>
                  </a:lnTo>
                  <a:close/>
                  <a:moveTo>
                    <a:pt x="75" y="209"/>
                  </a:moveTo>
                  <a:cubicBezTo>
                    <a:pt x="51" y="209"/>
                    <a:pt x="31" y="191"/>
                    <a:pt x="31" y="155"/>
                  </a:cubicBezTo>
                  <a:cubicBezTo>
                    <a:pt x="31" y="140"/>
                    <a:pt x="37" y="99"/>
                    <a:pt x="54" y="70"/>
                  </a:cubicBezTo>
                  <a:cubicBezTo>
                    <a:pt x="75" y="35"/>
                    <a:pt x="105" y="28"/>
                    <a:pt x="122" y="28"/>
                  </a:cubicBezTo>
                  <a:cubicBezTo>
                    <a:pt x="164" y="28"/>
                    <a:pt x="168" y="61"/>
                    <a:pt x="168" y="77"/>
                  </a:cubicBezTo>
                  <a:cubicBezTo>
                    <a:pt x="168" y="100"/>
                    <a:pt x="158" y="141"/>
                    <a:pt x="141" y="167"/>
                  </a:cubicBezTo>
                  <a:cubicBezTo>
                    <a:pt x="121" y="196"/>
                    <a:pt x="94" y="209"/>
                    <a:pt x="75" y="2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383">
              <a:extLst>
                <a:ext uri="{FF2B5EF4-FFF2-40B4-BE49-F238E27FC236}">
                  <a16:creationId xmlns:a16="http://schemas.microsoft.com/office/drawing/2014/main" id="{84D4A911-C003-45F9-9A31-340A90D903C5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25376191" y="17659351"/>
              <a:ext cx="88900" cy="3937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384">
              <a:extLst>
                <a:ext uri="{FF2B5EF4-FFF2-40B4-BE49-F238E27FC236}">
                  <a16:creationId xmlns:a16="http://schemas.microsoft.com/office/drawing/2014/main" id="{F3384E3D-693D-456D-A9DB-0D23B5558EF3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25528591" y="17659351"/>
              <a:ext cx="85725" cy="393700"/>
            </a:xfrm>
            <a:custGeom>
              <a:avLst/>
              <a:gdLst>
                <a:gd name="T0" fmla="*/ 109 w 111"/>
                <a:gd name="T1" fmla="*/ 19 h 499"/>
                <a:gd name="T2" fmla="*/ 111 w 111"/>
                <a:gd name="T3" fmla="*/ 10 h 499"/>
                <a:gd name="T4" fmla="*/ 101 w 111"/>
                <a:gd name="T5" fmla="*/ 0 h 499"/>
                <a:gd name="T6" fmla="*/ 90 w 111"/>
                <a:gd name="T7" fmla="*/ 12 h 499"/>
                <a:gd name="T8" fmla="*/ 2 w 111"/>
                <a:gd name="T9" fmla="*/ 241 h 499"/>
                <a:gd name="T10" fmla="*/ 0 w 111"/>
                <a:gd name="T11" fmla="*/ 250 h 499"/>
                <a:gd name="T12" fmla="*/ 2 w 111"/>
                <a:gd name="T13" fmla="*/ 258 h 499"/>
                <a:gd name="T14" fmla="*/ 90 w 111"/>
                <a:gd name="T15" fmla="*/ 487 h 499"/>
                <a:gd name="T16" fmla="*/ 101 w 111"/>
                <a:gd name="T17" fmla="*/ 499 h 499"/>
                <a:gd name="T18" fmla="*/ 111 w 111"/>
                <a:gd name="T19" fmla="*/ 489 h 499"/>
                <a:gd name="T20" fmla="*/ 109 w 111"/>
                <a:gd name="T21" fmla="*/ 481 h 499"/>
                <a:gd name="T22" fmla="*/ 20 w 111"/>
                <a:gd name="T23" fmla="*/ 250 h 499"/>
                <a:gd name="T24" fmla="*/ 109 w 111"/>
                <a:gd name="T25" fmla="*/ 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9" y="19"/>
                  </a:moveTo>
                  <a:cubicBezTo>
                    <a:pt x="111" y="14"/>
                    <a:pt x="111" y="13"/>
                    <a:pt x="111" y="10"/>
                  </a:cubicBezTo>
                  <a:cubicBezTo>
                    <a:pt x="111" y="5"/>
                    <a:pt x="107" y="0"/>
                    <a:pt x="101" y="0"/>
                  </a:cubicBezTo>
                  <a:cubicBezTo>
                    <a:pt x="97" y="0"/>
                    <a:pt x="93" y="3"/>
                    <a:pt x="90" y="12"/>
                  </a:cubicBezTo>
                  <a:lnTo>
                    <a:pt x="2" y="241"/>
                  </a:lnTo>
                  <a:cubicBezTo>
                    <a:pt x="1" y="244"/>
                    <a:pt x="0" y="247"/>
                    <a:pt x="0" y="250"/>
                  </a:cubicBezTo>
                  <a:cubicBezTo>
                    <a:pt x="0" y="251"/>
                    <a:pt x="0" y="252"/>
                    <a:pt x="2" y="258"/>
                  </a:cubicBezTo>
                  <a:lnTo>
                    <a:pt x="90" y="487"/>
                  </a:lnTo>
                  <a:cubicBezTo>
                    <a:pt x="92" y="493"/>
                    <a:pt x="94" y="499"/>
                    <a:pt x="101" y="499"/>
                  </a:cubicBezTo>
                  <a:cubicBezTo>
                    <a:pt x="107" y="499"/>
                    <a:pt x="111" y="495"/>
                    <a:pt x="111" y="489"/>
                  </a:cubicBezTo>
                  <a:cubicBezTo>
                    <a:pt x="111" y="488"/>
                    <a:pt x="111" y="487"/>
                    <a:pt x="109" y="481"/>
                  </a:cubicBezTo>
                  <a:lnTo>
                    <a:pt x="20" y="250"/>
                  </a:lnTo>
                  <a:lnTo>
                    <a:pt x="109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385">
              <a:extLst>
                <a:ext uri="{FF2B5EF4-FFF2-40B4-BE49-F238E27FC236}">
                  <a16:creationId xmlns:a16="http://schemas.microsoft.com/office/drawing/2014/main" id="{93673245-2650-40D6-A0D3-E5EFB2ED13BB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25644479" y="17780001"/>
              <a:ext cx="296863" cy="177800"/>
            </a:xfrm>
            <a:custGeom>
              <a:avLst/>
              <a:gdLst>
                <a:gd name="T0" fmla="*/ 355 w 388"/>
                <a:gd name="T1" fmla="*/ 34 h 224"/>
                <a:gd name="T2" fmla="*/ 388 w 388"/>
                <a:gd name="T3" fmla="*/ 23 h 224"/>
                <a:gd name="T4" fmla="*/ 388 w 388"/>
                <a:gd name="T5" fmla="*/ 0 h 224"/>
                <a:gd name="T6" fmla="*/ 350 w 388"/>
                <a:gd name="T7" fmla="*/ 2 h 224"/>
                <a:gd name="T8" fmla="*/ 302 w 388"/>
                <a:gd name="T9" fmla="*/ 0 h 224"/>
                <a:gd name="T10" fmla="*/ 302 w 388"/>
                <a:gd name="T11" fmla="*/ 23 h 224"/>
                <a:gd name="T12" fmla="*/ 331 w 388"/>
                <a:gd name="T13" fmla="*/ 29 h 224"/>
                <a:gd name="T14" fmla="*/ 329 w 388"/>
                <a:gd name="T15" fmla="*/ 35 h 224"/>
                <a:gd name="T16" fmla="*/ 277 w 388"/>
                <a:gd name="T17" fmla="*/ 163 h 224"/>
                <a:gd name="T18" fmla="*/ 220 w 388"/>
                <a:gd name="T19" fmla="*/ 23 h 224"/>
                <a:gd name="T20" fmla="*/ 248 w 388"/>
                <a:gd name="T21" fmla="*/ 23 h 224"/>
                <a:gd name="T22" fmla="*/ 248 w 388"/>
                <a:gd name="T23" fmla="*/ 0 h 224"/>
                <a:gd name="T24" fmla="*/ 191 w 388"/>
                <a:gd name="T25" fmla="*/ 2 h 224"/>
                <a:gd name="T26" fmla="*/ 141 w 388"/>
                <a:gd name="T27" fmla="*/ 0 h 224"/>
                <a:gd name="T28" fmla="*/ 141 w 388"/>
                <a:gd name="T29" fmla="*/ 23 h 224"/>
                <a:gd name="T30" fmla="*/ 171 w 388"/>
                <a:gd name="T31" fmla="*/ 23 h 224"/>
                <a:gd name="T32" fmla="*/ 181 w 388"/>
                <a:gd name="T33" fmla="*/ 50 h 224"/>
                <a:gd name="T34" fmla="*/ 179 w 388"/>
                <a:gd name="T35" fmla="*/ 56 h 224"/>
                <a:gd name="T36" fmla="*/ 140 w 388"/>
                <a:gd name="T37" fmla="*/ 152 h 224"/>
                <a:gd name="T38" fmla="*/ 87 w 388"/>
                <a:gd name="T39" fmla="*/ 23 h 224"/>
                <a:gd name="T40" fmla="*/ 115 w 388"/>
                <a:gd name="T41" fmla="*/ 23 h 224"/>
                <a:gd name="T42" fmla="*/ 115 w 388"/>
                <a:gd name="T43" fmla="*/ 0 h 224"/>
                <a:gd name="T44" fmla="*/ 54 w 388"/>
                <a:gd name="T45" fmla="*/ 2 h 224"/>
                <a:gd name="T46" fmla="*/ 0 w 388"/>
                <a:gd name="T47" fmla="*/ 0 h 224"/>
                <a:gd name="T48" fmla="*/ 0 w 388"/>
                <a:gd name="T49" fmla="*/ 23 h 224"/>
                <a:gd name="T50" fmla="*/ 29 w 388"/>
                <a:gd name="T51" fmla="*/ 23 h 224"/>
                <a:gd name="T52" fmla="*/ 105 w 388"/>
                <a:gd name="T53" fmla="*/ 210 h 224"/>
                <a:gd name="T54" fmla="*/ 123 w 388"/>
                <a:gd name="T55" fmla="*/ 224 h 224"/>
                <a:gd name="T56" fmla="*/ 141 w 388"/>
                <a:gd name="T57" fmla="*/ 210 h 224"/>
                <a:gd name="T58" fmla="*/ 194 w 388"/>
                <a:gd name="T59" fmla="*/ 81 h 224"/>
                <a:gd name="T60" fmla="*/ 247 w 388"/>
                <a:gd name="T61" fmla="*/ 210 h 224"/>
                <a:gd name="T62" fmla="*/ 265 w 388"/>
                <a:gd name="T63" fmla="*/ 224 h 224"/>
                <a:gd name="T64" fmla="*/ 283 w 388"/>
                <a:gd name="T65" fmla="*/ 210 h 224"/>
                <a:gd name="T66" fmla="*/ 355 w 388"/>
                <a:gd name="T67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8" h="224">
                  <a:moveTo>
                    <a:pt x="355" y="34"/>
                  </a:moveTo>
                  <a:cubicBezTo>
                    <a:pt x="357" y="27"/>
                    <a:pt x="359" y="23"/>
                    <a:pt x="388" y="23"/>
                  </a:cubicBezTo>
                  <a:lnTo>
                    <a:pt x="388" y="0"/>
                  </a:lnTo>
                  <a:cubicBezTo>
                    <a:pt x="377" y="1"/>
                    <a:pt x="362" y="2"/>
                    <a:pt x="350" y="2"/>
                  </a:cubicBezTo>
                  <a:cubicBezTo>
                    <a:pt x="337" y="2"/>
                    <a:pt x="313" y="1"/>
                    <a:pt x="302" y="0"/>
                  </a:cubicBezTo>
                  <a:lnTo>
                    <a:pt x="302" y="23"/>
                  </a:lnTo>
                  <a:cubicBezTo>
                    <a:pt x="307" y="23"/>
                    <a:pt x="331" y="24"/>
                    <a:pt x="331" y="29"/>
                  </a:cubicBezTo>
                  <a:cubicBezTo>
                    <a:pt x="331" y="31"/>
                    <a:pt x="330" y="34"/>
                    <a:pt x="329" y="35"/>
                  </a:cubicBezTo>
                  <a:lnTo>
                    <a:pt x="277" y="163"/>
                  </a:lnTo>
                  <a:lnTo>
                    <a:pt x="220" y="23"/>
                  </a:lnTo>
                  <a:lnTo>
                    <a:pt x="248" y="23"/>
                  </a:lnTo>
                  <a:lnTo>
                    <a:pt x="248" y="0"/>
                  </a:lnTo>
                  <a:cubicBezTo>
                    <a:pt x="232" y="1"/>
                    <a:pt x="206" y="2"/>
                    <a:pt x="191" y="2"/>
                  </a:cubicBezTo>
                  <a:cubicBezTo>
                    <a:pt x="170" y="2"/>
                    <a:pt x="149" y="1"/>
                    <a:pt x="141" y="0"/>
                  </a:cubicBezTo>
                  <a:lnTo>
                    <a:pt x="141" y="23"/>
                  </a:lnTo>
                  <a:lnTo>
                    <a:pt x="171" y="23"/>
                  </a:lnTo>
                  <a:cubicBezTo>
                    <a:pt x="181" y="48"/>
                    <a:pt x="181" y="49"/>
                    <a:pt x="181" y="50"/>
                  </a:cubicBezTo>
                  <a:cubicBezTo>
                    <a:pt x="181" y="52"/>
                    <a:pt x="180" y="55"/>
                    <a:pt x="179" y="56"/>
                  </a:cubicBezTo>
                  <a:lnTo>
                    <a:pt x="140" y="152"/>
                  </a:lnTo>
                  <a:lnTo>
                    <a:pt x="87" y="23"/>
                  </a:lnTo>
                  <a:lnTo>
                    <a:pt x="115" y="23"/>
                  </a:lnTo>
                  <a:lnTo>
                    <a:pt x="115" y="0"/>
                  </a:lnTo>
                  <a:cubicBezTo>
                    <a:pt x="95" y="1"/>
                    <a:pt x="74" y="2"/>
                    <a:pt x="54" y="2"/>
                  </a:cubicBezTo>
                  <a:cubicBezTo>
                    <a:pt x="38" y="2"/>
                    <a:pt x="16" y="1"/>
                    <a:pt x="0" y="0"/>
                  </a:cubicBezTo>
                  <a:lnTo>
                    <a:pt x="0" y="23"/>
                  </a:lnTo>
                  <a:lnTo>
                    <a:pt x="29" y="23"/>
                  </a:lnTo>
                  <a:lnTo>
                    <a:pt x="105" y="210"/>
                  </a:lnTo>
                  <a:cubicBezTo>
                    <a:pt x="109" y="219"/>
                    <a:pt x="111" y="224"/>
                    <a:pt x="123" y="224"/>
                  </a:cubicBezTo>
                  <a:cubicBezTo>
                    <a:pt x="136" y="224"/>
                    <a:pt x="138" y="219"/>
                    <a:pt x="141" y="210"/>
                  </a:cubicBezTo>
                  <a:lnTo>
                    <a:pt x="194" y="81"/>
                  </a:lnTo>
                  <a:lnTo>
                    <a:pt x="247" y="210"/>
                  </a:lnTo>
                  <a:cubicBezTo>
                    <a:pt x="250" y="219"/>
                    <a:pt x="252" y="224"/>
                    <a:pt x="265" y="224"/>
                  </a:cubicBezTo>
                  <a:cubicBezTo>
                    <a:pt x="277" y="224"/>
                    <a:pt x="279" y="219"/>
                    <a:pt x="283" y="210"/>
                  </a:cubicBezTo>
                  <a:lnTo>
                    <a:pt x="355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386">
              <a:extLst>
                <a:ext uri="{FF2B5EF4-FFF2-40B4-BE49-F238E27FC236}">
                  <a16:creationId xmlns:a16="http://schemas.microsoft.com/office/drawing/2014/main" id="{39D0BBD6-8021-4412-A4D9-E97474542C09}"/>
                </a:ext>
              </a:extLst>
            </p:cNvPr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25963566" y="17832388"/>
              <a:ext cx="80963" cy="185738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6" y="235"/>
                    <a:pt x="56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8" y="134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387">
              <a:extLst>
                <a:ext uri="{FF2B5EF4-FFF2-40B4-BE49-F238E27FC236}">
                  <a16:creationId xmlns:a16="http://schemas.microsoft.com/office/drawing/2014/main" id="{4470FED8-B7B3-4932-8599-97A449156EEA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26111204" y="17913351"/>
              <a:ext cx="44450" cy="117475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3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5 h 149"/>
                <a:gd name="T16" fmla="*/ 8 w 58"/>
                <a:gd name="T17" fmla="*/ 143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5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8" y="51"/>
                    <a:pt x="43" y="46"/>
                  </a:cubicBezTo>
                  <a:cubicBezTo>
                    <a:pt x="45" y="45"/>
                    <a:pt x="45" y="45"/>
                    <a:pt x="46" y="45"/>
                  </a:cubicBezTo>
                  <a:cubicBezTo>
                    <a:pt x="46" y="45"/>
                    <a:pt x="47" y="45"/>
                    <a:pt x="47" y="52"/>
                  </a:cubicBezTo>
                  <a:cubicBezTo>
                    <a:pt x="47" y="89"/>
                    <a:pt x="29" y="119"/>
                    <a:pt x="13" y="135"/>
                  </a:cubicBezTo>
                  <a:cubicBezTo>
                    <a:pt x="8" y="141"/>
                    <a:pt x="8" y="142"/>
                    <a:pt x="8" y="143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388">
              <a:extLst>
                <a:ext uri="{FF2B5EF4-FFF2-40B4-BE49-F238E27FC236}">
                  <a16:creationId xmlns:a16="http://schemas.microsoft.com/office/drawing/2014/main" id="{7A5BCF6C-8A5F-4751-A767-E68EA6BA8BD0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26255666" y="17780001"/>
              <a:ext cx="214313" cy="1762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3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3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3 h 222"/>
                <a:gd name="T22" fmla="*/ 118 w 281"/>
                <a:gd name="T23" fmla="*/ 23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3 h 222"/>
                <a:gd name="T32" fmla="*/ 38 w 281"/>
                <a:gd name="T33" fmla="*/ 23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3"/>
                    <a:pt x="271" y="23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3"/>
                  </a:lnTo>
                  <a:cubicBezTo>
                    <a:pt x="181" y="23"/>
                    <a:pt x="187" y="24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3"/>
                  </a:lnTo>
                  <a:lnTo>
                    <a:pt x="118" y="23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3"/>
                  </a:lnTo>
                  <a:lnTo>
                    <a:pt x="38" y="23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389">
              <a:extLst>
                <a:ext uri="{FF2B5EF4-FFF2-40B4-BE49-F238E27FC236}">
                  <a16:creationId xmlns:a16="http://schemas.microsoft.com/office/drawing/2014/main" id="{BCE7A69A-F83A-4E55-9401-07ACA745CCED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26498554" y="17659351"/>
              <a:ext cx="85725" cy="393700"/>
            </a:xfrm>
            <a:custGeom>
              <a:avLst/>
              <a:gdLst>
                <a:gd name="T0" fmla="*/ 109 w 111"/>
                <a:gd name="T1" fmla="*/ 258 h 499"/>
                <a:gd name="T2" fmla="*/ 111 w 111"/>
                <a:gd name="T3" fmla="*/ 250 h 499"/>
                <a:gd name="T4" fmla="*/ 109 w 111"/>
                <a:gd name="T5" fmla="*/ 241 h 499"/>
                <a:gd name="T6" fmla="*/ 21 w 111"/>
                <a:gd name="T7" fmla="*/ 12 h 499"/>
                <a:gd name="T8" fmla="*/ 10 w 111"/>
                <a:gd name="T9" fmla="*/ 0 h 499"/>
                <a:gd name="T10" fmla="*/ 0 w 111"/>
                <a:gd name="T11" fmla="*/ 10 h 499"/>
                <a:gd name="T12" fmla="*/ 2 w 111"/>
                <a:gd name="T13" fmla="*/ 18 h 499"/>
                <a:gd name="T14" fmla="*/ 91 w 111"/>
                <a:gd name="T15" fmla="*/ 250 h 499"/>
                <a:gd name="T16" fmla="*/ 2 w 111"/>
                <a:gd name="T17" fmla="*/ 480 h 499"/>
                <a:gd name="T18" fmla="*/ 0 w 111"/>
                <a:gd name="T19" fmla="*/ 489 h 499"/>
                <a:gd name="T20" fmla="*/ 10 w 111"/>
                <a:gd name="T21" fmla="*/ 499 h 499"/>
                <a:gd name="T22" fmla="*/ 20 w 111"/>
                <a:gd name="T23" fmla="*/ 489 h 499"/>
                <a:gd name="T24" fmla="*/ 109 w 111"/>
                <a:gd name="T25" fmla="*/ 25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9" y="258"/>
                  </a:moveTo>
                  <a:cubicBezTo>
                    <a:pt x="111" y="252"/>
                    <a:pt x="111" y="251"/>
                    <a:pt x="111" y="250"/>
                  </a:cubicBezTo>
                  <a:cubicBezTo>
                    <a:pt x="111" y="248"/>
                    <a:pt x="111" y="247"/>
                    <a:pt x="109" y="241"/>
                  </a:cubicBezTo>
                  <a:lnTo>
                    <a:pt x="21" y="12"/>
                  </a:lnTo>
                  <a:cubicBezTo>
                    <a:pt x="18" y="3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"/>
                    <a:pt x="0" y="13"/>
                    <a:pt x="2" y="18"/>
                  </a:cubicBezTo>
                  <a:lnTo>
                    <a:pt x="91" y="250"/>
                  </a:lnTo>
                  <a:lnTo>
                    <a:pt x="2" y="480"/>
                  </a:lnTo>
                  <a:cubicBezTo>
                    <a:pt x="0" y="486"/>
                    <a:pt x="0" y="487"/>
                    <a:pt x="0" y="489"/>
                  </a:cubicBezTo>
                  <a:cubicBezTo>
                    <a:pt x="0" y="495"/>
                    <a:pt x="4" y="499"/>
                    <a:pt x="10" y="499"/>
                  </a:cubicBezTo>
                  <a:cubicBezTo>
                    <a:pt x="16" y="499"/>
                    <a:pt x="18" y="494"/>
                    <a:pt x="20" y="489"/>
                  </a:cubicBezTo>
                  <a:lnTo>
                    <a:pt x="109" y="25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390">
              <a:extLst>
                <a:ext uri="{FF2B5EF4-FFF2-40B4-BE49-F238E27FC236}">
                  <a16:creationId xmlns:a16="http://schemas.microsoft.com/office/drawing/2014/main" id="{412943B4-317E-48F2-855E-048140E67DF5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26647779" y="17659351"/>
              <a:ext cx="88900" cy="393700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36" name="Group 935" descr="\documentclass{article}&#10;\usepackage{amsmath}&#10;\usepackage{amssymb}&#10;\usepackage{bm}&#10;&#10;\pagestyle{empty}&#10;\begin{document}&#10;&#10;\[&#10;\frac{\partial \mathrm{loss}}{\partial \mathbf{w}_i} = \mathbb{E}_{(\mathbf{x},\mathbf{y})}\frac{\partial \ell}{\partial h}a_i\sigma'(\langle\mathbf{w}_i,\mathbf{x}\rangle)\cdot \mathbf{x}&#10;\]&#10;&#10;\end{document}" title="IguanaTex Vector Display">
            <a:extLst>
              <a:ext uri="{FF2B5EF4-FFF2-40B4-BE49-F238E27FC236}">
                <a16:creationId xmlns:a16="http://schemas.microsoft.com/office/drawing/2014/main" id="{98948F35-2DAD-47B4-A6F4-A31399F6E8D7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8102092" y="17393718"/>
            <a:ext cx="5872163" cy="922337"/>
            <a:chOff x="27865390" y="17391063"/>
            <a:chExt cx="5872163" cy="922337"/>
          </a:xfrm>
        </p:grpSpPr>
        <p:sp>
          <p:nvSpPr>
            <p:cNvPr id="900" name="Freeform 449">
              <a:extLst>
                <a:ext uri="{FF2B5EF4-FFF2-40B4-BE49-F238E27FC236}">
                  <a16:creationId xmlns:a16="http://schemas.microsoft.com/office/drawing/2014/main" id="{ED220F24-0B33-4603-88AC-DD7714DF5489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7881265" y="17391063"/>
              <a:ext cx="214313" cy="304800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1" name="Freeform 450">
              <a:extLst>
                <a:ext uri="{FF2B5EF4-FFF2-40B4-BE49-F238E27FC236}">
                  <a16:creationId xmlns:a16="http://schemas.microsoft.com/office/drawing/2014/main" id="{C8592455-DB20-45EE-AA8B-C8A34ED11692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117803" y="17399000"/>
              <a:ext cx="90488" cy="287337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0 h 346"/>
                <a:gd name="T12" fmla="*/ 0 w 111"/>
                <a:gd name="T13" fmla="*/ 346 h 346"/>
                <a:gd name="T14" fmla="*/ 56 w 111"/>
                <a:gd name="T15" fmla="*/ 344 h 346"/>
                <a:gd name="T16" fmla="*/ 111 w 111"/>
                <a:gd name="T17" fmla="*/ 346 h 346"/>
                <a:gd name="T18" fmla="*/ 111 w 111"/>
                <a:gd name="T19" fmla="*/ 330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0"/>
                    <a:pt x="34" y="330"/>
                    <a:pt x="0" y="330"/>
                  </a:cubicBezTo>
                  <a:lnTo>
                    <a:pt x="0" y="346"/>
                  </a:lnTo>
                  <a:cubicBezTo>
                    <a:pt x="17" y="345"/>
                    <a:pt x="43" y="344"/>
                    <a:pt x="56" y="344"/>
                  </a:cubicBezTo>
                  <a:cubicBezTo>
                    <a:pt x="68" y="344"/>
                    <a:pt x="93" y="345"/>
                    <a:pt x="111" y="346"/>
                  </a:cubicBezTo>
                  <a:lnTo>
                    <a:pt x="111" y="330"/>
                  </a:lnTo>
                  <a:cubicBezTo>
                    <a:pt x="78" y="330"/>
                    <a:pt x="72" y="330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2" name="Freeform 451">
              <a:extLst>
                <a:ext uri="{FF2B5EF4-FFF2-40B4-BE49-F238E27FC236}">
                  <a16:creationId xmlns:a16="http://schemas.microsoft.com/office/drawing/2014/main" id="{E23D3661-4671-4A9C-8654-3716995EBE2C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8228928" y="17500600"/>
              <a:ext cx="180975" cy="188912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7 h 229"/>
                <a:gd name="T12" fmla="*/ 54 w 221"/>
                <a:gd name="T13" fmla="*/ 183 h 229"/>
                <a:gd name="T14" fmla="*/ 42 w 221"/>
                <a:gd name="T15" fmla="*/ 113 h 229"/>
                <a:gd name="T16" fmla="*/ 53 w 221"/>
                <a:gd name="T17" fmla="*/ 45 h 229"/>
                <a:gd name="T18" fmla="*/ 110 w 221"/>
                <a:gd name="T19" fmla="*/ 11 h 229"/>
                <a:gd name="T20" fmla="*/ 167 w 221"/>
                <a:gd name="T21" fmla="*/ 44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5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4"/>
                    <a:pt x="42" y="67"/>
                    <a:pt x="53" y="45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4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7"/>
                    <a:pt x="111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3" name="Freeform 452">
              <a:extLst>
                <a:ext uri="{FF2B5EF4-FFF2-40B4-BE49-F238E27FC236}">
                  <a16:creationId xmlns:a16="http://schemas.microsoft.com/office/drawing/2014/main" id="{9E40E8EB-798F-4B88-8362-FC16BB68276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8435303" y="17500600"/>
              <a:ext cx="133350" cy="188912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8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3 h 229"/>
                <a:gd name="T26" fmla="*/ 85 w 163"/>
                <a:gd name="T27" fmla="*/ 89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0 w 163"/>
                <a:gd name="T37" fmla="*/ 63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80 w 163"/>
                <a:gd name="T47" fmla="*/ 0 h 229"/>
                <a:gd name="T48" fmla="*/ 0 w 163"/>
                <a:gd name="T49" fmla="*/ 62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3" y="218"/>
                  </a:cubicBezTo>
                  <a:cubicBezTo>
                    <a:pt x="41" y="218"/>
                    <a:pt x="23" y="190"/>
                    <a:pt x="13" y="148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3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4"/>
                    <a:pt x="148" y="119"/>
                    <a:pt x="142" y="113"/>
                  </a:cubicBezTo>
                  <a:cubicBezTo>
                    <a:pt x="125" y="97"/>
                    <a:pt x="106" y="93"/>
                    <a:pt x="85" y="89"/>
                  </a:cubicBezTo>
                  <a:cubicBezTo>
                    <a:pt x="57" y="83"/>
                    <a:pt x="24" y="77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4" y="10"/>
                    <a:pt x="137" y="55"/>
                    <a:pt x="138" y="70"/>
                  </a:cubicBezTo>
                  <a:cubicBezTo>
                    <a:pt x="138" y="75"/>
                    <a:pt x="143" y="75"/>
                    <a:pt x="144" y="75"/>
                  </a:cubicBezTo>
                  <a:cubicBezTo>
                    <a:pt x="150" y="75"/>
                    <a:pt x="150" y="72"/>
                    <a:pt x="150" y="63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80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4" name="Freeform 453">
              <a:extLst>
                <a:ext uri="{FF2B5EF4-FFF2-40B4-BE49-F238E27FC236}">
                  <a16:creationId xmlns:a16="http://schemas.microsoft.com/office/drawing/2014/main" id="{F17B7BF3-37D2-4331-B1EF-3C4C86A1AB08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8595640" y="17500600"/>
              <a:ext cx="133350" cy="188912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8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3 h 229"/>
                <a:gd name="T26" fmla="*/ 85 w 163"/>
                <a:gd name="T27" fmla="*/ 89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1 w 163"/>
                <a:gd name="T37" fmla="*/ 63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2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8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3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3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4"/>
                    <a:pt x="148" y="119"/>
                    <a:pt x="142" y="113"/>
                  </a:cubicBezTo>
                  <a:cubicBezTo>
                    <a:pt x="126" y="97"/>
                    <a:pt x="106" y="93"/>
                    <a:pt x="85" y="89"/>
                  </a:cubicBezTo>
                  <a:cubicBezTo>
                    <a:pt x="58" y="83"/>
                    <a:pt x="24" y="77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5"/>
                    <a:pt x="138" y="70"/>
                  </a:cubicBezTo>
                  <a:cubicBezTo>
                    <a:pt x="139" y="75"/>
                    <a:pt x="143" y="75"/>
                    <a:pt x="144" y="75"/>
                  </a:cubicBezTo>
                  <a:cubicBezTo>
                    <a:pt x="151" y="75"/>
                    <a:pt x="151" y="72"/>
                    <a:pt x="151" y="63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5" name="Rectangle 454">
              <a:extLst>
                <a:ext uri="{FF2B5EF4-FFF2-40B4-BE49-F238E27FC236}">
                  <a16:creationId xmlns:a16="http://schemas.microsoft.com/office/drawing/2014/main" id="{A5B412C7-1257-4F71-9ED0-60AC5AB2BA3E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65390" y="17853025"/>
              <a:ext cx="877888" cy="17462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6" name="Freeform 455">
              <a:extLst>
                <a:ext uri="{FF2B5EF4-FFF2-40B4-BE49-F238E27FC236}">
                  <a16:creationId xmlns:a16="http://schemas.microsoft.com/office/drawing/2014/main" id="{28B72AC2-4DC3-449E-97BA-EE27D45E5294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7962228" y="17953038"/>
              <a:ext cx="215900" cy="304800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69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3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49"/>
                    <a:pt x="216" y="0"/>
                    <a:pt x="155" y="0"/>
                  </a:cubicBezTo>
                  <a:cubicBezTo>
                    <a:pt x="82" y="0"/>
                    <a:pt x="59" y="64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69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1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7" name="Freeform 456">
              <a:extLst>
                <a:ext uri="{FF2B5EF4-FFF2-40B4-BE49-F238E27FC236}">
                  <a16:creationId xmlns:a16="http://schemas.microsoft.com/office/drawing/2014/main" id="{390A443E-51BF-406E-AB6C-618A9222B93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8197178" y="18064163"/>
              <a:ext cx="317500" cy="185737"/>
            </a:xfrm>
            <a:custGeom>
              <a:avLst/>
              <a:gdLst>
                <a:gd name="T0" fmla="*/ 355 w 389"/>
                <a:gd name="T1" fmla="*/ 34 h 224"/>
                <a:gd name="T2" fmla="*/ 389 w 389"/>
                <a:gd name="T3" fmla="*/ 24 h 224"/>
                <a:gd name="T4" fmla="*/ 389 w 389"/>
                <a:gd name="T5" fmla="*/ 0 h 224"/>
                <a:gd name="T6" fmla="*/ 350 w 389"/>
                <a:gd name="T7" fmla="*/ 2 h 224"/>
                <a:gd name="T8" fmla="*/ 302 w 389"/>
                <a:gd name="T9" fmla="*/ 0 h 224"/>
                <a:gd name="T10" fmla="*/ 302 w 389"/>
                <a:gd name="T11" fmla="*/ 24 h 224"/>
                <a:gd name="T12" fmla="*/ 331 w 389"/>
                <a:gd name="T13" fmla="*/ 30 h 224"/>
                <a:gd name="T14" fmla="*/ 329 w 389"/>
                <a:gd name="T15" fmla="*/ 36 h 224"/>
                <a:gd name="T16" fmla="*/ 277 w 389"/>
                <a:gd name="T17" fmla="*/ 163 h 224"/>
                <a:gd name="T18" fmla="*/ 220 w 389"/>
                <a:gd name="T19" fmla="*/ 24 h 224"/>
                <a:gd name="T20" fmla="*/ 248 w 389"/>
                <a:gd name="T21" fmla="*/ 24 h 224"/>
                <a:gd name="T22" fmla="*/ 248 w 389"/>
                <a:gd name="T23" fmla="*/ 0 h 224"/>
                <a:gd name="T24" fmla="*/ 191 w 389"/>
                <a:gd name="T25" fmla="*/ 2 h 224"/>
                <a:gd name="T26" fmla="*/ 141 w 389"/>
                <a:gd name="T27" fmla="*/ 0 h 224"/>
                <a:gd name="T28" fmla="*/ 141 w 389"/>
                <a:gd name="T29" fmla="*/ 24 h 224"/>
                <a:gd name="T30" fmla="*/ 171 w 389"/>
                <a:gd name="T31" fmla="*/ 24 h 224"/>
                <a:gd name="T32" fmla="*/ 181 w 389"/>
                <a:gd name="T33" fmla="*/ 50 h 224"/>
                <a:gd name="T34" fmla="*/ 179 w 389"/>
                <a:gd name="T35" fmla="*/ 57 h 224"/>
                <a:gd name="T36" fmla="*/ 140 w 389"/>
                <a:gd name="T37" fmla="*/ 152 h 224"/>
                <a:gd name="T38" fmla="*/ 87 w 389"/>
                <a:gd name="T39" fmla="*/ 24 h 224"/>
                <a:gd name="T40" fmla="*/ 115 w 389"/>
                <a:gd name="T41" fmla="*/ 24 h 224"/>
                <a:gd name="T42" fmla="*/ 115 w 389"/>
                <a:gd name="T43" fmla="*/ 0 h 224"/>
                <a:gd name="T44" fmla="*/ 54 w 389"/>
                <a:gd name="T45" fmla="*/ 2 h 224"/>
                <a:gd name="T46" fmla="*/ 0 w 389"/>
                <a:gd name="T47" fmla="*/ 0 h 224"/>
                <a:gd name="T48" fmla="*/ 0 w 389"/>
                <a:gd name="T49" fmla="*/ 24 h 224"/>
                <a:gd name="T50" fmla="*/ 29 w 389"/>
                <a:gd name="T51" fmla="*/ 24 h 224"/>
                <a:gd name="T52" fmla="*/ 105 w 389"/>
                <a:gd name="T53" fmla="*/ 210 h 224"/>
                <a:gd name="T54" fmla="*/ 123 w 389"/>
                <a:gd name="T55" fmla="*/ 224 h 224"/>
                <a:gd name="T56" fmla="*/ 141 w 389"/>
                <a:gd name="T57" fmla="*/ 210 h 224"/>
                <a:gd name="T58" fmla="*/ 194 w 389"/>
                <a:gd name="T59" fmla="*/ 81 h 224"/>
                <a:gd name="T60" fmla="*/ 247 w 389"/>
                <a:gd name="T61" fmla="*/ 210 h 224"/>
                <a:gd name="T62" fmla="*/ 265 w 389"/>
                <a:gd name="T63" fmla="*/ 224 h 224"/>
                <a:gd name="T64" fmla="*/ 283 w 389"/>
                <a:gd name="T65" fmla="*/ 210 h 224"/>
                <a:gd name="T66" fmla="*/ 355 w 389"/>
                <a:gd name="T67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9" h="224">
                  <a:moveTo>
                    <a:pt x="355" y="34"/>
                  </a:moveTo>
                  <a:cubicBezTo>
                    <a:pt x="357" y="28"/>
                    <a:pt x="359" y="24"/>
                    <a:pt x="389" y="24"/>
                  </a:cubicBezTo>
                  <a:lnTo>
                    <a:pt x="389" y="0"/>
                  </a:lnTo>
                  <a:cubicBezTo>
                    <a:pt x="377" y="1"/>
                    <a:pt x="362" y="2"/>
                    <a:pt x="350" y="2"/>
                  </a:cubicBezTo>
                  <a:cubicBezTo>
                    <a:pt x="337" y="2"/>
                    <a:pt x="313" y="1"/>
                    <a:pt x="302" y="0"/>
                  </a:cubicBezTo>
                  <a:lnTo>
                    <a:pt x="302" y="24"/>
                  </a:lnTo>
                  <a:cubicBezTo>
                    <a:pt x="307" y="24"/>
                    <a:pt x="331" y="24"/>
                    <a:pt x="331" y="30"/>
                  </a:cubicBezTo>
                  <a:cubicBezTo>
                    <a:pt x="331" y="31"/>
                    <a:pt x="330" y="34"/>
                    <a:pt x="329" y="36"/>
                  </a:cubicBezTo>
                  <a:lnTo>
                    <a:pt x="277" y="163"/>
                  </a:lnTo>
                  <a:lnTo>
                    <a:pt x="220" y="24"/>
                  </a:lnTo>
                  <a:lnTo>
                    <a:pt x="248" y="24"/>
                  </a:lnTo>
                  <a:lnTo>
                    <a:pt x="248" y="0"/>
                  </a:lnTo>
                  <a:cubicBezTo>
                    <a:pt x="232" y="1"/>
                    <a:pt x="206" y="2"/>
                    <a:pt x="191" y="2"/>
                  </a:cubicBezTo>
                  <a:cubicBezTo>
                    <a:pt x="170" y="2"/>
                    <a:pt x="149" y="1"/>
                    <a:pt x="141" y="0"/>
                  </a:cubicBezTo>
                  <a:lnTo>
                    <a:pt x="141" y="24"/>
                  </a:lnTo>
                  <a:lnTo>
                    <a:pt x="171" y="24"/>
                  </a:lnTo>
                  <a:cubicBezTo>
                    <a:pt x="181" y="49"/>
                    <a:pt x="181" y="50"/>
                    <a:pt x="181" y="50"/>
                  </a:cubicBezTo>
                  <a:cubicBezTo>
                    <a:pt x="181" y="52"/>
                    <a:pt x="180" y="55"/>
                    <a:pt x="179" y="57"/>
                  </a:cubicBezTo>
                  <a:lnTo>
                    <a:pt x="140" y="152"/>
                  </a:lnTo>
                  <a:lnTo>
                    <a:pt x="87" y="24"/>
                  </a:lnTo>
                  <a:lnTo>
                    <a:pt x="115" y="24"/>
                  </a:lnTo>
                  <a:lnTo>
                    <a:pt x="115" y="0"/>
                  </a:lnTo>
                  <a:cubicBezTo>
                    <a:pt x="95" y="1"/>
                    <a:pt x="74" y="2"/>
                    <a:pt x="54" y="2"/>
                  </a:cubicBezTo>
                  <a:cubicBezTo>
                    <a:pt x="39" y="2"/>
                    <a:pt x="17" y="1"/>
                    <a:pt x="0" y="0"/>
                  </a:cubicBezTo>
                  <a:lnTo>
                    <a:pt x="0" y="24"/>
                  </a:lnTo>
                  <a:lnTo>
                    <a:pt x="29" y="24"/>
                  </a:lnTo>
                  <a:lnTo>
                    <a:pt x="105" y="210"/>
                  </a:lnTo>
                  <a:cubicBezTo>
                    <a:pt x="109" y="219"/>
                    <a:pt x="111" y="224"/>
                    <a:pt x="123" y="224"/>
                  </a:cubicBezTo>
                  <a:cubicBezTo>
                    <a:pt x="136" y="224"/>
                    <a:pt x="138" y="219"/>
                    <a:pt x="141" y="210"/>
                  </a:cubicBezTo>
                  <a:lnTo>
                    <a:pt x="194" y="81"/>
                  </a:lnTo>
                  <a:lnTo>
                    <a:pt x="247" y="210"/>
                  </a:lnTo>
                  <a:cubicBezTo>
                    <a:pt x="251" y="219"/>
                    <a:pt x="253" y="224"/>
                    <a:pt x="265" y="224"/>
                  </a:cubicBezTo>
                  <a:cubicBezTo>
                    <a:pt x="277" y="224"/>
                    <a:pt x="279" y="219"/>
                    <a:pt x="283" y="210"/>
                  </a:cubicBezTo>
                  <a:lnTo>
                    <a:pt x="355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8" name="Freeform 457">
              <a:extLst>
                <a:ext uri="{FF2B5EF4-FFF2-40B4-BE49-F238E27FC236}">
                  <a16:creationId xmlns:a16="http://schemas.microsoft.com/office/drawing/2014/main" id="{46534C6D-73D5-45CC-A428-09C23DA90F01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8538490" y="18118138"/>
              <a:ext cx="87313" cy="195262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7 h 235"/>
                <a:gd name="T34" fmla="*/ 50 w 105"/>
                <a:gd name="T35" fmla="*/ 78 h 235"/>
                <a:gd name="T36" fmla="*/ 0 w 105"/>
                <a:gd name="T37" fmla="*/ 131 h 235"/>
                <a:gd name="T38" fmla="*/ 5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5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8"/>
                    <a:pt x="53" y="191"/>
                  </a:cubicBezTo>
                  <a:cubicBezTo>
                    <a:pt x="56" y="181"/>
                    <a:pt x="60" y="172"/>
                    <a:pt x="64" y="163"/>
                  </a:cubicBezTo>
                  <a:cubicBezTo>
                    <a:pt x="67" y="154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7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5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9" name="Freeform 458">
              <a:extLst>
                <a:ext uri="{FF2B5EF4-FFF2-40B4-BE49-F238E27FC236}">
                  <a16:creationId xmlns:a16="http://schemas.microsoft.com/office/drawing/2014/main" id="{CA677267-5E96-4B11-B9BB-540ED770DC1C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8929015" y="17813338"/>
              <a:ext cx="271463" cy="96837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0" name="Freeform 459">
              <a:extLst>
                <a:ext uri="{FF2B5EF4-FFF2-40B4-BE49-F238E27FC236}">
                  <a16:creationId xmlns:a16="http://schemas.microsoft.com/office/drawing/2014/main" id="{2DFE3E2E-9E25-4301-B6A4-E4EFF283B799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9341765" y="17681575"/>
              <a:ext cx="255588" cy="284162"/>
            </a:xfrm>
            <a:custGeom>
              <a:avLst/>
              <a:gdLst>
                <a:gd name="T0" fmla="*/ 123 w 312"/>
                <a:gd name="T1" fmla="*/ 174 h 342"/>
                <a:gd name="T2" fmla="*/ 176 w 312"/>
                <a:gd name="T3" fmla="*/ 185 h 342"/>
                <a:gd name="T4" fmla="*/ 202 w 312"/>
                <a:gd name="T5" fmla="*/ 230 h 342"/>
                <a:gd name="T6" fmla="*/ 211 w 312"/>
                <a:gd name="T7" fmla="*/ 244 h 342"/>
                <a:gd name="T8" fmla="*/ 220 w 312"/>
                <a:gd name="T9" fmla="*/ 228 h 342"/>
                <a:gd name="T10" fmla="*/ 220 w 312"/>
                <a:gd name="T11" fmla="*/ 92 h 342"/>
                <a:gd name="T12" fmla="*/ 211 w 312"/>
                <a:gd name="T13" fmla="*/ 76 h 342"/>
                <a:gd name="T14" fmla="*/ 202 w 312"/>
                <a:gd name="T15" fmla="*/ 88 h 342"/>
                <a:gd name="T16" fmla="*/ 123 w 312"/>
                <a:gd name="T17" fmla="*/ 156 h 342"/>
                <a:gd name="T18" fmla="*/ 123 w 312"/>
                <a:gd name="T19" fmla="*/ 51 h 342"/>
                <a:gd name="T20" fmla="*/ 144 w 312"/>
                <a:gd name="T21" fmla="*/ 18 h 342"/>
                <a:gd name="T22" fmla="*/ 168 w 312"/>
                <a:gd name="T23" fmla="*/ 18 h 342"/>
                <a:gd name="T24" fmla="*/ 272 w 312"/>
                <a:gd name="T25" fmla="*/ 86 h 342"/>
                <a:gd name="T26" fmla="*/ 281 w 312"/>
                <a:gd name="T27" fmla="*/ 98 h 342"/>
                <a:gd name="T28" fmla="*/ 289 w 312"/>
                <a:gd name="T29" fmla="*/ 81 h 342"/>
                <a:gd name="T30" fmla="*/ 289 w 312"/>
                <a:gd name="T31" fmla="*/ 17 h 342"/>
                <a:gd name="T32" fmla="*/ 273 w 312"/>
                <a:gd name="T33" fmla="*/ 0 h 342"/>
                <a:gd name="T34" fmla="*/ 17 w 312"/>
                <a:gd name="T35" fmla="*/ 0 h 342"/>
                <a:gd name="T36" fmla="*/ 0 w 312"/>
                <a:gd name="T37" fmla="*/ 9 h 342"/>
                <a:gd name="T38" fmla="*/ 14 w 312"/>
                <a:gd name="T39" fmla="*/ 18 h 342"/>
                <a:gd name="T40" fmla="*/ 44 w 312"/>
                <a:gd name="T41" fmla="*/ 46 h 342"/>
                <a:gd name="T42" fmla="*/ 44 w 312"/>
                <a:gd name="T43" fmla="*/ 296 h 342"/>
                <a:gd name="T44" fmla="*/ 16 w 312"/>
                <a:gd name="T45" fmla="*/ 324 h 342"/>
                <a:gd name="T46" fmla="*/ 0 w 312"/>
                <a:gd name="T47" fmla="*/ 333 h 342"/>
                <a:gd name="T48" fmla="*/ 17 w 312"/>
                <a:gd name="T49" fmla="*/ 342 h 342"/>
                <a:gd name="T50" fmla="*/ 282 w 312"/>
                <a:gd name="T51" fmla="*/ 342 h 342"/>
                <a:gd name="T52" fmla="*/ 298 w 312"/>
                <a:gd name="T53" fmla="*/ 335 h 342"/>
                <a:gd name="T54" fmla="*/ 312 w 312"/>
                <a:gd name="T55" fmla="*/ 249 h 342"/>
                <a:gd name="T56" fmla="*/ 304 w 312"/>
                <a:gd name="T57" fmla="*/ 240 h 342"/>
                <a:gd name="T58" fmla="*/ 295 w 312"/>
                <a:gd name="T59" fmla="*/ 247 h 342"/>
                <a:gd name="T60" fmla="*/ 250 w 312"/>
                <a:gd name="T61" fmla="*/ 302 h 342"/>
                <a:gd name="T62" fmla="*/ 171 w 312"/>
                <a:gd name="T63" fmla="*/ 324 h 342"/>
                <a:gd name="T64" fmla="*/ 144 w 312"/>
                <a:gd name="T65" fmla="*/ 324 h 342"/>
                <a:gd name="T66" fmla="*/ 123 w 312"/>
                <a:gd name="T67" fmla="*/ 291 h 342"/>
                <a:gd name="T68" fmla="*/ 123 w 312"/>
                <a:gd name="T69" fmla="*/ 174 h 342"/>
                <a:gd name="T70" fmla="*/ 272 w 312"/>
                <a:gd name="T71" fmla="*/ 18 h 342"/>
                <a:gd name="T72" fmla="*/ 272 w 312"/>
                <a:gd name="T73" fmla="*/ 42 h 342"/>
                <a:gd name="T74" fmla="*/ 243 w 312"/>
                <a:gd name="T75" fmla="*/ 18 h 342"/>
                <a:gd name="T76" fmla="*/ 272 w 312"/>
                <a:gd name="T77" fmla="*/ 18 h 342"/>
                <a:gd name="T78" fmla="*/ 174 w 312"/>
                <a:gd name="T79" fmla="*/ 164 h 342"/>
                <a:gd name="T80" fmla="*/ 202 w 312"/>
                <a:gd name="T81" fmla="*/ 142 h 342"/>
                <a:gd name="T82" fmla="*/ 202 w 312"/>
                <a:gd name="T83" fmla="*/ 184 h 342"/>
                <a:gd name="T84" fmla="*/ 174 w 312"/>
                <a:gd name="T85" fmla="*/ 164 h 342"/>
                <a:gd name="T86" fmla="*/ 174 w 312"/>
                <a:gd name="T87" fmla="*/ 164 h 342"/>
                <a:gd name="T88" fmla="*/ 62 w 312"/>
                <a:gd name="T89" fmla="*/ 45 h 342"/>
                <a:gd name="T90" fmla="*/ 58 w 312"/>
                <a:gd name="T91" fmla="*/ 18 h 342"/>
                <a:gd name="T92" fmla="*/ 111 w 312"/>
                <a:gd name="T93" fmla="*/ 18 h 342"/>
                <a:gd name="T94" fmla="*/ 105 w 312"/>
                <a:gd name="T95" fmla="*/ 50 h 342"/>
                <a:gd name="T96" fmla="*/ 105 w 312"/>
                <a:gd name="T97" fmla="*/ 292 h 342"/>
                <a:gd name="T98" fmla="*/ 111 w 312"/>
                <a:gd name="T99" fmla="*/ 324 h 342"/>
                <a:gd name="T100" fmla="*/ 58 w 312"/>
                <a:gd name="T101" fmla="*/ 324 h 342"/>
                <a:gd name="T102" fmla="*/ 62 w 312"/>
                <a:gd name="T103" fmla="*/ 297 h 342"/>
                <a:gd name="T104" fmla="*/ 62 w 312"/>
                <a:gd name="T105" fmla="*/ 45 h 342"/>
                <a:gd name="T106" fmla="*/ 247 w 312"/>
                <a:gd name="T107" fmla="*/ 324 h 342"/>
                <a:gd name="T108" fmla="*/ 247 w 312"/>
                <a:gd name="T109" fmla="*/ 324 h 342"/>
                <a:gd name="T110" fmla="*/ 287 w 312"/>
                <a:gd name="T111" fmla="*/ 296 h 342"/>
                <a:gd name="T112" fmla="*/ 282 w 312"/>
                <a:gd name="T113" fmla="*/ 324 h 342"/>
                <a:gd name="T114" fmla="*/ 247 w 312"/>
                <a:gd name="T11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2" h="342">
                  <a:moveTo>
                    <a:pt x="123" y="174"/>
                  </a:moveTo>
                  <a:cubicBezTo>
                    <a:pt x="135" y="174"/>
                    <a:pt x="159" y="174"/>
                    <a:pt x="176" y="185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3" y="237"/>
                    <a:pt x="203" y="244"/>
                    <a:pt x="211" y="244"/>
                  </a:cubicBezTo>
                  <a:cubicBezTo>
                    <a:pt x="220" y="244"/>
                    <a:pt x="220" y="237"/>
                    <a:pt x="220" y="228"/>
                  </a:cubicBezTo>
                  <a:lnTo>
                    <a:pt x="220" y="92"/>
                  </a:lnTo>
                  <a:cubicBezTo>
                    <a:pt x="220" y="84"/>
                    <a:pt x="220" y="76"/>
                    <a:pt x="211" y="76"/>
                  </a:cubicBezTo>
                  <a:cubicBezTo>
                    <a:pt x="203" y="76"/>
                    <a:pt x="202" y="84"/>
                    <a:pt x="202" y="88"/>
                  </a:cubicBezTo>
                  <a:cubicBezTo>
                    <a:pt x="199" y="152"/>
                    <a:pt x="148" y="156"/>
                    <a:pt x="123" y="156"/>
                  </a:cubicBezTo>
                  <a:lnTo>
                    <a:pt x="123" y="51"/>
                  </a:lnTo>
                  <a:cubicBezTo>
                    <a:pt x="123" y="18"/>
                    <a:pt x="132" y="18"/>
                    <a:pt x="144" y="18"/>
                  </a:cubicBezTo>
                  <a:lnTo>
                    <a:pt x="168" y="18"/>
                  </a:lnTo>
                  <a:cubicBezTo>
                    <a:pt x="235" y="18"/>
                    <a:pt x="269" y="52"/>
                    <a:pt x="272" y="86"/>
                  </a:cubicBezTo>
                  <a:cubicBezTo>
                    <a:pt x="272" y="90"/>
                    <a:pt x="273" y="98"/>
                    <a:pt x="281" y="98"/>
                  </a:cubicBezTo>
                  <a:cubicBezTo>
                    <a:pt x="289" y="98"/>
                    <a:pt x="289" y="90"/>
                    <a:pt x="289" y="81"/>
                  </a:cubicBezTo>
                  <a:lnTo>
                    <a:pt x="289" y="17"/>
                  </a:lnTo>
                  <a:cubicBezTo>
                    <a:pt x="289" y="1"/>
                    <a:pt x="288" y="0"/>
                    <a:pt x="27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10" y="18"/>
                    <a:pt x="14" y="18"/>
                  </a:cubicBezTo>
                  <a:cubicBezTo>
                    <a:pt x="42" y="18"/>
                    <a:pt x="44" y="22"/>
                    <a:pt x="44" y="46"/>
                  </a:cubicBezTo>
                  <a:lnTo>
                    <a:pt x="44" y="296"/>
                  </a:lnTo>
                  <a:cubicBezTo>
                    <a:pt x="44" y="319"/>
                    <a:pt x="43" y="324"/>
                    <a:pt x="16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282" y="342"/>
                  </a:lnTo>
                  <a:cubicBezTo>
                    <a:pt x="291" y="342"/>
                    <a:pt x="296" y="342"/>
                    <a:pt x="298" y="335"/>
                  </a:cubicBezTo>
                  <a:cubicBezTo>
                    <a:pt x="298" y="334"/>
                    <a:pt x="312" y="251"/>
                    <a:pt x="312" y="249"/>
                  </a:cubicBezTo>
                  <a:cubicBezTo>
                    <a:pt x="312" y="243"/>
                    <a:pt x="308" y="240"/>
                    <a:pt x="304" y="240"/>
                  </a:cubicBezTo>
                  <a:cubicBezTo>
                    <a:pt x="297" y="240"/>
                    <a:pt x="295" y="246"/>
                    <a:pt x="295" y="247"/>
                  </a:cubicBezTo>
                  <a:cubicBezTo>
                    <a:pt x="292" y="260"/>
                    <a:pt x="287" y="280"/>
                    <a:pt x="250" y="302"/>
                  </a:cubicBezTo>
                  <a:cubicBezTo>
                    <a:pt x="224" y="317"/>
                    <a:pt x="199" y="324"/>
                    <a:pt x="171" y="324"/>
                  </a:cubicBezTo>
                  <a:lnTo>
                    <a:pt x="144" y="324"/>
                  </a:lnTo>
                  <a:cubicBezTo>
                    <a:pt x="132" y="324"/>
                    <a:pt x="123" y="324"/>
                    <a:pt x="123" y="291"/>
                  </a:cubicBezTo>
                  <a:lnTo>
                    <a:pt x="123" y="174"/>
                  </a:lnTo>
                  <a:close/>
                  <a:moveTo>
                    <a:pt x="272" y="18"/>
                  </a:moveTo>
                  <a:lnTo>
                    <a:pt x="272" y="42"/>
                  </a:lnTo>
                  <a:cubicBezTo>
                    <a:pt x="263" y="32"/>
                    <a:pt x="254" y="24"/>
                    <a:pt x="243" y="18"/>
                  </a:cubicBezTo>
                  <a:lnTo>
                    <a:pt x="272" y="18"/>
                  </a:lnTo>
                  <a:close/>
                  <a:moveTo>
                    <a:pt x="174" y="164"/>
                  </a:moveTo>
                  <a:cubicBezTo>
                    <a:pt x="182" y="160"/>
                    <a:pt x="193" y="153"/>
                    <a:pt x="202" y="142"/>
                  </a:cubicBezTo>
                  <a:lnTo>
                    <a:pt x="202" y="184"/>
                  </a:lnTo>
                  <a:cubicBezTo>
                    <a:pt x="190" y="171"/>
                    <a:pt x="175" y="164"/>
                    <a:pt x="174" y="164"/>
                  </a:cubicBezTo>
                  <a:lnTo>
                    <a:pt x="174" y="164"/>
                  </a:lnTo>
                  <a:close/>
                  <a:moveTo>
                    <a:pt x="62" y="45"/>
                  </a:moveTo>
                  <a:cubicBezTo>
                    <a:pt x="62" y="39"/>
                    <a:pt x="62" y="27"/>
                    <a:pt x="58" y="18"/>
                  </a:cubicBezTo>
                  <a:lnTo>
                    <a:pt x="111" y="18"/>
                  </a:lnTo>
                  <a:cubicBezTo>
                    <a:pt x="105" y="29"/>
                    <a:pt x="105" y="46"/>
                    <a:pt x="105" y="50"/>
                  </a:cubicBezTo>
                  <a:lnTo>
                    <a:pt x="105" y="292"/>
                  </a:lnTo>
                  <a:cubicBezTo>
                    <a:pt x="105" y="310"/>
                    <a:pt x="109" y="320"/>
                    <a:pt x="111" y="324"/>
                  </a:cubicBezTo>
                  <a:lnTo>
                    <a:pt x="58" y="324"/>
                  </a:lnTo>
                  <a:cubicBezTo>
                    <a:pt x="62" y="315"/>
                    <a:pt x="62" y="303"/>
                    <a:pt x="62" y="297"/>
                  </a:cubicBezTo>
                  <a:lnTo>
                    <a:pt x="62" y="45"/>
                  </a:lnTo>
                  <a:close/>
                  <a:moveTo>
                    <a:pt x="247" y="324"/>
                  </a:moveTo>
                  <a:lnTo>
                    <a:pt x="247" y="324"/>
                  </a:lnTo>
                  <a:cubicBezTo>
                    <a:pt x="263" y="316"/>
                    <a:pt x="277" y="305"/>
                    <a:pt x="287" y="296"/>
                  </a:cubicBezTo>
                  <a:cubicBezTo>
                    <a:pt x="286" y="298"/>
                    <a:pt x="283" y="320"/>
                    <a:pt x="282" y="324"/>
                  </a:cubicBezTo>
                  <a:lnTo>
                    <a:pt x="247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1" name="Freeform 460">
              <a:extLst>
                <a:ext uri="{FF2B5EF4-FFF2-40B4-BE49-F238E27FC236}">
                  <a16:creationId xmlns:a16="http://schemas.microsoft.com/office/drawing/2014/main" id="{4F8827B2-EA59-48AF-9924-52D52222390A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29641803" y="17822863"/>
              <a:ext cx="74613" cy="288925"/>
            </a:xfrm>
            <a:custGeom>
              <a:avLst/>
              <a:gdLst>
                <a:gd name="T0" fmla="*/ 83 w 90"/>
                <a:gd name="T1" fmla="*/ 0 h 349"/>
                <a:gd name="T2" fmla="*/ 0 w 90"/>
                <a:gd name="T3" fmla="*/ 174 h 349"/>
                <a:gd name="T4" fmla="*/ 83 w 90"/>
                <a:gd name="T5" fmla="*/ 349 h 349"/>
                <a:gd name="T6" fmla="*/ 90 w 90"/>
                <a:gd name="T7" fmla="*/ 344 h 349"/>
                <a:gd name="T8" fmla="*/ 87 w 90"/>
                <a:gd name="T9" fmla="*/ 339 h 349"/>
                <a:gd name="T10" fmla="*/ 23 w 90"/>
                <a:gd name="T11" fmla="*/ 175 h 349"/>
                <a:gd name="T12" fmla="*/ 88 w 90"/>
                <a:gd name="T13" fmla="*/ 9 h 349"/>
                <a:gd name="T14" fmla="*/ 90 w 90"/>
                <a:gd name="T15" fmla="*/ 4 h 349"/>
                <a:gd name="T16" fmla="*/ 83 w 90"/>
                <a:gd name="T1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349">
                  <a:moveTo>
                    <a:pt x="83" y="0"/>
                  </a:moveTo>
                  <a:cubicBezTo>
                    <a:pt x="17" y="47"/>
                    <a:pt x="0" y="121"/>
                    <a:pt x="0" y="174"/>
                  </a:cubicBezTo>
                  <a:cubicBezTo>
                    <a:pt x="0" y="223"/>
                    <a:pt x="14" y="300"/>
                    <a:pt x="83" y="349"/>
                  </a:cubicBezTo>
                  <a:cubicBezTo>
                    <a:pt x="86" y="349"/>
                    <a:pt x="90" y="349"/>
                    <a:pt x="90" y="344"/>
                  </a:cubicBezTo>
                  <a:cubicBezTo>
                    <a:pt x="90" y="342"/>
                    <a:pt x="89" y="342"/>
                    <a:pt x="87" y="339"/>
                  </a:cubicBezTo>
                  <a:cubicBezTo>
                    <a:pt x="41" y="297"/>
                    <a:pt x="23" y="238"/>
                    <a:pt x="23" y="175"/>
                  </a:cubicBezTo>
                  <a:cubicBezTo>
                    <a:pt x="23" y="80"/>
                    <a:pt x="59" y="34"/>
                    <a:pt x="88" y="9"/>
                  </a:cubicBezTo>
                  <a:cubicBezTo>
                    <a:pt x="89" y="7"/>
                    <a:pt x="90" y="6"/>
                    <a:pt x="90" y="4"/>
                  </a:cubicBezTo>
                  <a:cubicBezTo>
                    <a:pt x="90" y="0"/>
                    <a:pt x="86" y="0"/>
                    <a:pt x="83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2" name="Freeform 461">
              <a:extLst>
                <a:ext uri="{FF2B5EF4-FFF2-40B4-BE49-F238E27FC236}">
                  <a16:creationId xmlns:a16="http://schemas.microsoft.com/office/drawing/2014/main" id="{5EF459B1-AC4A-43A4-9B65-0968C667F98F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9746578" y="17911763"/>
              <a:ext cx="174625" cy="128587"/>
            </a:xfrm>
            <a:custGeom>
              <a:avLst/>
              <a:gdLst>
                <a:gd name="T0" fmla="*/ 126 w 214"/>
                <a:gd name="T1" fmla="*/ 70 h 155"/>
                <a:gd name="T2" fmla="*/ 174 w 214"/>
                <a:gd name="T3" fmla="*/ 22 h 155"/>
                <a:gd name="T4" fmla="*/ 206 w 214"/>
                <a:gd name="T5" fmla="*/ 19 h 155"/>
                <a:gd name="T6" fmla="*/ 206 w 214"/>
                <a:gd name="T7" fmla="*/ 0 h 155"/>
                <a:gd name="T8" fmla="*/ 173 w 214"/>
                <a:gd name="T9" fmla="*/ 1 h 155"/>
                <a:gd name="T10" fmla="*/ 134 w 214"/>
                <a:gd name="T11" fmla="*/ 0 h 155"/>
                <a:gd name="T12" fmla="*/ 134 w 214"/>
                <a:gd name="T13" fmla="*/ 19 h 155"/>
                <a:gd name="T14" fmla="*/ 143 w 214"/>
                <a:gd name="T15" fmla="*/ 22 h 155"/>
                <a:gd name="T16" fmla="*/ 111 w 214"/>
                <a:gd name="T17" fmla="*/ 55 h 155"/>
                <a:gd name="T18" fmla="*/ 77 w 214"/>
                <a:gd name="T19" fmla="*/ 19 h 155"/>
                <a:gd name="T20" fmla="*/ 86 w 214"/>
                <a:gd name="T21" fmla="*/ 19 h 155"/>
                <a:gd name="T22" fmla="*/ 86 w 214"/>
                <a:gd name="T23" fmla="*/ 0 h 155"/>
                <a:gd name="T24" fmla="*/ 42 w 214"/>
                <a:gd name="T25" fmla="*/ 1 h 155"/>
                <a:gd name="T26" fmla="*/ 3 w 214"/>
                <a:gd name="T27" fmla="*/ 0 h 155"/>
                <a:gd name="T28" fmla="*/ 3 w 214"/>
                <a:gd name="T29" fmla="*/ 19 h 155"/>
                <a:gd name="T30" fmla="*/ 29 w 214"/>
                <a:gd name="T31" fmla="*/ 19 h 155"/>
                <a:gd name="T32" fmla="*/ 86 w 214"/>
                <a:gd name="T33" fmla="*/ 79 h 155"/>
                <a:gd name="T34" fmla="*/ 36 w 214"/>
                <a:gd name="T35" fmla="*/ 130 h 155"/>
                <a:gd name="T36" fmla="*/ 20 w 214"/>
                <a:gd name="T37" fmla="*/ 135 h 155"/>
                <a:gd name="T38" fmla="*/ 0 w 214"/>
                <a:gd name="T39" fmla="*/ 135 h 155"/>
                <a:gd name="T40" fmla="*/ 0 w 214"/>
                <a:gd name="T41" fmla="*/ 155 h 155"/>
                <a:gd name="T42" fmla="*/ 34 w 214"/>
                <a:gd name="T43" fmla="*/ 153 h 155"/>
                <a:gd name="T44" fmla="*/ 73 w 214"/>
                <a:gd name="T45" fmla="*/ 155 h 155"/>
                <a:gd name="T46" fmla="*/ 73 w 214"/>
                <a:gd name="T47" fmla="*/ 135 h 155"/>
                <a:gd name="T48" fmla="*/ 64 w 214"/>
                <a:gd name="T49" fmla="*/ 133 h 155"/>
                <a:gd name="T50" fmla="*/ 101 w 214"/>
                <a:gd name="T51" fmla="*/ 95 h 155"/>
                <a:gd name="T52" fmla="*/ 140 w 214"/>
                <a:gd name="T53" fmla="*/ 135 h 155"/>
                <a:gd name="T54" fmla="*/ 131 w 214"/>
                <a:gd name="T55" fmla="*/ 135 h 155"/>
                <a:gd name="T56" fmla="*/ 131 w 214"/>
                <a:gd name="T57" fmla="*/ 155 h 155"/>
                <a:gd name="T58" fmla="*/ 175 w 214"/>
                <a:gd name="T59" fmla="*/ 153 h 155"/>
                <a:gd name="T60" fmla="*/ 214 w 214"/>
                <a:gd name="T61" fmla="*/ 155 h 155"/>
                <a:gd name="T62" fmla="*/ 214 w 214"/>
                <a:gd name="T63" fmla="*/ 135 h 155"/>
                <a:gd name="T64" fmla="*/ 188 w 214"/>
                <a:gd name="T65" fmla="*/ 135 h 155"/>
                <a:gd name="T66" fmla="*/ 126 w 214"/>
                <a:gd name="T67" fmla="*/ 7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55">
                  <a:moveTo>
                    <a:pt x="126" y="70"/>
                  </a:moveTo>
                  <a:lnTo>
                    <a:pt x="174" y="22"/>
                  </a:lnTo>
                  <a:cubicBezTo>
                    <a:pt x="182" y="19"/>
                    <a:pt x="191" y="19"/>
                    <a:pt x="206" y="19"/>
                  </a:cubicBezTo>
                  <a:lnTo>
                    <a:pt x="206" y="0"/>
                  </a:lnTo>
                  <a:cubicBezTo>
                    <a:pt x="195" y="1"/>
                    <a:pt x="184" y="1"/>
                    <a:pt x="173" y="1"/>
                  </a:cubicBezTo>
                  <a:cubicBezTo>
                    <a:pt x="161" y="1"/>
                    <a:pt x="137" y="0"/>
                    <a:pt x="134" y="0"/>
                  </a:cubicBezTo>
                  <a:lnTo>
                    <a:pt x="134" y="19"/>
                  </a:lnTo>
                  <a:cubicBezTo>
                    <a:pt x="138" y="19"/>
                    <a:pt x="141" y="20"/>
                    <a:pt x="143" y="22"/>
                  </a:cubicBezTo>
                  <a:lnTo>
                    <a:pt x="111" y="55"/>
                  </a:lnTo>
                  <a:lnTo>
                    <a:pt x="77" y="19"/>
                  </a:lnTo>
                  <a:lnTo>
                    <a:pt x="86" y="19"/>
                  </a:lnTo>
                  <a:lnTo>
                    <a:pt x="86" y="0"/>
                  </a:lnTo>
                  <a:cubicBezTo>
                    <a:pt x="84" y="0"/>
                    <a:pt x="57" y="1"/>
                    <a:pt x="42" y="1"/>
                  </a:cubicBezTo>
                  <a:cubicBezTo>
                    <a:pt x="29" y="1"/>
                    <a:pt x="16" y="1"/>
                    <a:pt x="3" y="0"/>
                  </a:cubicBezTo>
                  <a:lnTo>
                    <a:pt x="3" y="19"/>
                  </a:lnTo>
                  <a:lnTo>
                    <a:pt x="29" y="19"/>
                  </a:lnTo>
                  <a:lnTo>
                    <a:pt x="86" y="79"/>
                  </a:lnTo>
                  <a:lnTo>
                    <a:pt x="36" y="130"/>
                  </a:lnTo>
                  <a:cubicBezTo>
                    <a:pt x="31" y="134"/>
                    <a:pt x="31" y="134"/>
                    <a:pt x="20" y="135"/>
                  </a:cubicBezTo>
                  <a:cubicBezTo>
                    <a:pt x="14" y="135"/>
                    <a:pt x="2" y="135"/>
                    <a:pt x="0" y="135"/>
                  </a:cubicBezTo>
                  <a:lnTo>
                    <a:pt x="0" y="155"/>
                  </a:lnTo>
                  <a:cubicBezTo>
                    <a:pt x="12" y="154"/>
                    <a:pt x="23" y="153"/>
                    <a:pt x="34" y="153"/>
                  </a:cubicBezTo>
                  <a:cubicBezTo>
                    <a:pt x="44" y="153"/>
                    <a:pt x="68" y="154"/>
                    <a:pt x="73" y="155"/>
                  </a:cubicBezTo>
                  <a:lnTo>
                    <a:pt x="73" y="135"/>
                  </a:lnTo>
                  <a:cubicBezTo>
                    <a:pt x="67" y="135"/>
                    <a:pt x="66" y="135"/>
                    <a:pt x="64" y="133"/>
                  </a:cubicBezTo>
                  <a:lnTo>
                    <a:pt x="101" y="95"/>
                  </a:lnTo>
                  <a:lnTo>
                    <a:pt x="140" y="135"/>
                  </a:lnTo>
                  <a:lnTo>
                    <a:pt x="131" y="135"/>
                  </a:lnTo>
                  <a:lnTo>
                    <a:pt x="131" y="155"/>
                  </a:lnTo>
                  <a:cubicBezTo>
                    <a:pt x="131" y="155"/>
                    <a:pt x="159" y="153"/>
                    <a:pt x="175" y="153"/>
                  </a:cubicBezTo>
                  <a:cubicBezTo>
                    <a:pt x="188" y="153"/>
                    <a:pt x="201" y="154"/>
                    <a:pt x="214" y="155"/>
                  </a:cubicBezTo>
                  <a:lnTo>
                    <a:pt x="214" y="135"/>
                  </a:lnTo>
                  <a:lnTo>
                    <a:pt x="188" y="135"/>
                  </a:lnTo>
                  <a:lnTo>
                    <a:pt x="126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3" name="Freeform 462">
              <a:extLst>
                <a:ext uri="{FF2B5EF4-FFF2-40B4-BE49-F238E27FC236}">
                  <a16:creationId xmlns:a16="http://schemas.microsoft.com/office/drawing/2014/main" id="{2DDD1DFE-5AD3-48F0-B2FF-78342BA0556C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9964065" y="18007013"/>
              <a:ext cx="36513" cy="88900"/>
            </a:xfrm>
            <a:custGeom>
              <a:avLst/>
              <a:gdLst>
                <a:gd name="T0" fmla="*/ 35 w 45"/>
                <a:gd name="T1" fmla="*/ 34 h 107"/>
                <a:gd name="T2" fmla="*/ 8 w 45"/>
                <a:gd name="T3" fmla="*/ 98 h 107"/>
                <a:gd name="T4" fmla="*/ 5 w 45"/>
                <a:gd name="T5" fmla="*/ 102 h 107"/>
                <a:gd name="T6" fmla="*/ 10 w 45"/>
                <a:gd name="T7" fmla="*/ 107 h 107"/>
                <a:gd name="T8" fmla="*/ 45 w 45"/>
                <a:gd name="T9" fmla="*/ 38 h 107"/>
                <a:gd name="T10" fmla="*/ 20 w 45"/>
                <a:gd name="T11" fmla="*/ 0 h 107"/>
                <a:gd name="T12" fmla="*/ 0 w 45"/>
                <a:gd name="T13" fmla="*/ 20 h 107"/>
                <a:gd name="T14" fmla="*/ 21 w 45"/>
                <a:gd name="T15" fmla="*/ 40 h 107"/>
                <a:gd name="T16" fmla="*/ 35 w 45"/>
                <a:gd name="T17" fmla="*/ 3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7">
                  <a:moveTo>
                    <a:pt x="35" y="34"/>
                  </a:moveTo>
                  <a:cubicBezTo>
                    <a:pt x="35" y="53"/>
                    <a:pt x="31" y="76"/>
                    <a:pt x="8" y="98"/>
                  </a:cubicBezTo>
                  <a:cubicBezTo>
                    <a:pt x="6" y="99"/>
                    <a:pt x="5" y="101"/>
                    <a:pt x="5" y="102"/>
                  </a:cubicBezTo>
                  <a:cubicBezTo>
                    <a:pt x="5" y="105"/>
                    <a:pt x="8" y="107"/>
                    <a:pt x="10" y="107"/>
                  </a:cubicBezTo>
                  <a:cubicBezTo>
                    <a:pt x="15" y="107"/>
                    <a:pt x="45" y="79"/>
                    <a:pt x="45" y="38"/>
                  </a:cubicBezTo>
                  <a:cubicBezTo>
                    <a:pt x="45" y="16"/>
                    <a:pt x="36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8" y="40"/>
                    <a:pt x="21" y="40"/>
                  </a:cubicBezTo>
                  <a:cubicBezTo>
                    <a:pt x="29" y="40"/>
                    <a:pt x="35" y="34"/>
                    <a:pt x="35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4" name="Freeform 463">
              <a:extLst>
                <a:ext uri="{FF2B5EF4-FFF2-40B4-BE49-F238E27FC236}">
                  <a16:creationId xmlns:a16="http://schemas.microsoft.com/office/drawing/2014/main" id="{93814D5F-2B7E-44C5-8F9E-8373612D63C4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0037090" y="17911763"/>
              <a:ext cx="176213" cy="185737"/>
            </a:xfrm>
            <a:custGeom>
              <a:avLst/>
              <a:gdLst>
                <a:gd name="T0" fmla="*/ 189 w 215"/>
                <a:gd name="T1" fmla="*/ 26 h 225"/>
                <a:gd name="T2" fmla="*/ 199 w 215"/>
                <a:gd name="T3" fmla="*/ 20 h 225"/>
                <a:gd name="T4" fmla="*/ 215 w 215"/>
                <a:gd name="T5" fmla="*/ 19 h 225"/>
                <a:gd name="T6" fmla="*/ 215 w 215"/>
                <a:gd name="T7" fmla="*/ 0 h 225"/>
                <a:gd name="T8" fmla="*/ 186 w 215"/>
                <a:gd name="T9" fmla="*/ 1 h 225"/>
                <a:gd name="T10" fmla="*/ 151 w 215"/>
                <a:gd name="T11" fmla="*/ 0 h 225"/>
                <a:gd name="T12" fmla="*/ 151 w 215"/>
                <a:gd name="T13" fmla="*/ 19 h 225"/>
                <a:gd name="T14" fmla="*/ 166 w 215"/>
                <a:gd name="T15" fmla="*/ 22 h 225"/>
                <a:gd name="T16" fmla="*/ 121 w 215"/>
                <a:gd name="T17" fmla="*/ 109 h 225"/>
                <a:gd name="T18" fmla="*/ 73 w 215"/>
                <a:gd name="T19" fmla="*/ 19 h 225"/>
                <a:gd name="T20" fmla="*/ 89 w 215"/>
                <a:gd name="T21" fmla="*/ 19 h 225"/>
                <a:gd name="T22" fmla="*/ 89 w 215"/>
                <a:gd name="T23" fmla="*/ 0 h 225"/>
                <a:gd name="T24" fmla="*/ 43 w 215"/>
                <a:gd name="T25" fmla="*/ 1 h 225"/>
                <a:gd name="T26" fmla="*/ 2 w 215"/>
                <a:gd name="T27" fmla="*/ 0 h 225"/>
                <a:gd name="T28" fmla="*/ 2 w 215"/>
                <a:gd name="T29" fmla="*/ 19 h 225"/>
                <a:gd name="T30" fmla="*/ 25 w 215"/>
                <a:gd name="T31" fmla="*/ 19 h 225"/>
                <a:gd name="T32" fmla="*/ 97 w 215"/>
                <a:gd name="T33" fmla="*/ 155 h 225"/>
                <a:gd name="T34" fmla="*/ 84 w 215"/>
                <a:gd name="T35" fmla="*/ 181 h 225"/>
                <a:gd name="T36" fmla="*/ 41 w 215"/>
                <a:gd name="T37" fmla="*/ 209 h 225"/>
                <a:gd name="T38" fmla="*/ 36 w 215"/>
                <a:gd name="T39" fmla="*/ 208 h 225"/>
                <a:gd name="T40" fmla="*/ 45 w 215"/>
                <a:gd name="T41" fmla="*/ 190 h 225"/>
                <a:gd name="T42" fmla="*/ 23 w 215"/>
                <a:gd name="T43" fmla="*/ 167 h 225"/>
                <a:gd name="T44" fmla="*/ 0 w 215"/>
                <a:gd name="T45" fmla="*/ 190 h 225"/>
                <a:gd name="T46" fmla="*/ 41 w 215"/>
                <a:gd name="T47" fmla="*/ 225 h 225"/>
                <a:gd name="T48" fmla="*/ 110 w 215"/>
                <a:gd name="T49" fmla="*/ 180 h 225"/>
                <a:gd name="T50" fmla="*/ 189 w 215"/>
                <a:gd name="T51" fmla="*/ 2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5" h="225">
                  <a:moveTo>
                    <a:pt x="189" y="26"/>
                  </a:moveTo>
                  <a:cubicBezTo>
                    <a:pt x="192" y="21"/>
                    <a:pt x="192" y="21"/>
                    <a:pt x="199" y="20"/>
                  </a:cubicBezTo>
                  <a:cubicBezTo>
                    <a:pt x="203" y="19"/>
                    <a:pt x="214" y="19"/>
                    <a:pt x="215" y="19"/>
                  </a:cubicBezTo>
                  <a:lnTo>
                    <a:pt x="215" y="0"/>
                  </a:lnTo>
                  <a:cubicBezTo>
                    <a:pt x="205" y="1"/>
                    <a:pt x="195" y="1"/>
                    <a:pt x="186" y="1"/>
                  </a:cubicBezTo>
                  <a:cubicBezTo>
                    <a:pt x="175" y="1"/>
                    <a:pt x="162" y="1"/>
                    <a:pt x="151" y="0"/>
                  </a:cubicBezTo>
                  <a:lnTo>
                    <a:pt x="151" y="19"/>
                  </a:lnTo>
                  <a:cubicBezTo>
                    <a:pt x="160" y="19"/>
                    <a:pt x="161" y="20"/>
                    <a:pt x="166" y="22"/>
                  </a:cubicBezTo>
                  <a:lnTo>
                    <a:pt x="121" y="109"/>
                  </a:lnTo>
                  <a:lnTo>
                    <a:pt x="73" y="19"/>
                  </a:lnTo>
                  <a:lnTo>
                    <a:pt x="89" y="19"/>
                  </a:lnTo>
                  <a:lnTo>
                    <a:pt x="89" y="0"/>
                  </a:lnTo>
                  <a:cubicBezTo>
                    <a:pt x="88" y="0"/>
                    <a:pt x="60" y="1"/>
                    <a:pt x="43" y="1"/>
                  </a:cubicBezTo>
                  <a:cubicBezTo>
                    <a:pt x="28" y="1"/>
                    <a:pt x="3" y="0"/>
                    <a:pt x="2" y="0"/>
                  </a:cubicBezTo>
                  <a:lnTo>
                    <a:pt x="2" y="19"/>
                  </a:lnTo>
                  <a:lnTo>
                    <a:pt x="25" y="19"/>
                  </a:lnTo>
                  <a:lnTo>
                    <a:pt x="97" y="155"/>
                  </a:lnTo>
                  <a:cubicBezTo>
                    <a:pt x="95" y="159"/>
                    <a:pt x="85" y="180"/>
                    <a:pt x="84" y="181"/>
                  </a:cubicBezTo>
                  <a:cubicBezTo>
                    <a:pt x="72" y="202"/>
                    <a:pt x="54" y="209"/>
                    <a:pt x="41" y="209"/>
                  </a:cubicBezTo>
                  <a:cubicBezTo>
                    <a:pt x="38" y="209"/>
                    <a:pt x="38" y="209"/>
                    <a:pt x="36" y="208"/>
                  </a:cubicBezTo>
                  <a:cubicBezTo>
                    <a:pt x="42" y="204"/>
                    <a:pt x="45" y="197"/>
                    <a:pt x="45" y="190"/>
                  </a:cubicBezTo>
                  <a:cubicBezTo>
                    <a:pt x="45" y="175"/>
                    <a:pt x="34" y="167"/>
                    <a:pt x="23" y="167"/>
                  </a:cubicBezTo>
                  <a:cubicBezTo>
                    <a:pt x="11" y="167"/>
                    <a:pt x="0" y="175"/>
                    <a:pt x="0" y="190"/>
                  </a:cubicBezTo>
                  <a:cubicBezTo>
                    <a:pt x="0" y="209"/>
                    <a:pt x="18" y="225"/>
                    <a:pt x="41" y="225"/>
                  </a:cubicBezTo>
                  <a:cubicBezTo>
                    <a:pt x="67" y="225"/>
                    <a:pt x="94" y="210"/>
                    <a:pt x="110" y="180"/>
                  </a:cubicBezTo>
                  <a:lnTo>
                    <a:pt x="189" y="2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5" name="Freeform 464">
              <a:extLst>
                <a:ext uri="{FF2B5EF4-FFF2-40B4-BE49-F238E27FC236}">
                  <a16:creationId xmlns:a16="http://schemas.microsoft.com/office/drawing/2014/main" id="{73C04E6F-70ED-4783-A065-460B589C7E17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0249815" y="17822863"/>
              <a:ext cx="73025" cy="288925"/>
            </a:xfrm>
            <a:custGeom>
              <a:avLst/>
              <a:gdLst>
                <a:gd name="T0" fmla="*/ 6 w 90"/>
                <a:gd name="T1" fmla="*/ 0 h 349"/>
                <a:gd name="T2" fmla="*/ 0 w 90"/>
                <a:gd name="T3" fmla="*/ 4 h 349"/>
                <a:gd name="T4" fmla="*/ 3 w 90"/>
                <a:gd name="T5" fmla="*/ 10 h 349"/>
                <a:gd name="T6" fmla="*/ 66 w 90"/>
                <a:gd name="T7" fmla="*/ 174 h 349"/>
                <a:gd name="T8" fmla="*/ 6 w 90"/>
                <a:gd name="T9" fmla="*/ 336 h 349"/>
                <a:gd name="T10" fmla="*/ 0 w 90"/>
                <a:gd name="T11" fmla="*/ 344 h 349"/>
                <a:gd name="T12" fmla="*/ 4 w 90"/>
                <a:gd name="T13" fmla="*/ 349 h 349"/>
                <a:gd name="T14" fmla="*/ 65 w 90"/>
                <a:gd name="T15" fmla="*/ 282 h 349"/>
                <a:gd name="T16" fmla="*/ 90 w 90"/>
                <a:gd name="T17" fmla="*/ 175 h 349"/>
                <a:gd name="T18" fmla="*/ 6 w 90"/>
                <a:gd name="T1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9">
                  <a:moveTo>
                    <a:pt x="6" y="0"/>
                  </a:moveTo>
                  <a:cubicBezTo>
                    <a:pt x="4" y="0"/>
                    <a:pt x="0" y="0"/>
                    <a:pt x="0" y="4"/>
                  </a:cubicBezTo>
                  <a:cubicBezTo>
                    <a:pt x="0" y="6"/>
                    <a:pt x="1" y="7"/>
                    <a:pt x="3" y="10"/>
                  </a:cubicBezTo>
                  <a:cubicBezTo>
                    <a:pt x="33" y="37"/>
                    <a:pt x="66" y="84"/>
                    <a:pt x="66" y="174"/>
                  </a:cubicBezTo>
                  <a:cubicBezTo>
                    <a:pt x="66" y="247"/>
                    <a:pt x="44" y="302"/>
                    <a:pt x="6" y="336"/>
                  </a:cubicBezTo>
                  <a:cubicBezTo>
                    <a:pt x="0" y="342"/>
                    <a:pt x="0" y="343"/>
                    <a:pt x="0" y="344"/>
                  </a:cubicBezTo>
                  <a:cubicBezTo>
                    <a:pt x="0" y="346"/>
                    <a:pt x="1" y="349"/>
                    <a:pt x="4" y="349"/>
                  </a:cubicBezTo>
                  <a:cubicBezTo>
                    <a:pt x="8" y="349"/>
                    <a:pt x="42" y="326"/>
                    <a:pt x="65" y="282"/>
                  </a:cubicBezTo>
                  <a:cubicBezTo>
                    <a:pt x="80" y="253"/>
                    <a:pt x="90" y="215"/>
                    <a:pt x="90" y="175"/>
                  </a:cubicBezTo>
                  <a:cubicBezTo>
                    <a:pt x="90" y="125"/>
                    <a:pt x="75" y="49"/>
                    <a:pt x="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6" name="Freeform 465">
              <a:extLst>
                <a:ext uri="{FF2B5EF4-FFF2-40B4-BE49-F238E27FC236}">
                  <a16:creationId xmlns:a16="http://schemas.microsoft.com/office/drawing/2014/main" id="{F957B192-F9FC-41AB-B5F6-963710BFEF5B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0475240" y="17391063"/>
              <a:ext cx="214313" cy="304800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7" name="Freeform 466">
              <a:extLst>
                <a:ext uri="{FF2B5EF4-FFF2-40B4-BE49-F238E27FC236}">
                  <a16:creationId xmlns:a16="http://schemas.microsoft.com/office/drawing/2014/main" id="{5953A3D3-27E1-47C1-B4FA-C10D77DD8454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0702253" y="17394238"/>
              <a:ext cx="158750" cy="296862"/>
            </a:xfrm>
            <a:custGeom>
              <a:avLst/>
              <a:gdLst>
                <a:gd name="T0" fmla="*/ 2 w 193"/>
                <a:gd name="T1" fmla="*/ 302 h 358"/>
                <a:gd name="T2" fmla="*/ 0 w 193"/>
                <a:gd name="T3" fmla="*/ 307 h 358"/>
                <a:gd name="T4" fmla="*/ 6 w 193"/>
                <a:gd name="T5" fmla="*/ 314 h 358"/>
                <a:gd name="T6" fmla="*/ 24 w 193"/>
                <a:gd name="T7" fmla="*/ 298 h 358"/>
                <a:gd name="T8" fmla="*/ 42 w 193"/>
                <a:gd name="T9" fmla="*/ 281 h 358"/>
                <a:gd name="T10" fmla="*/ 98 w 193"/>
                <a:gd name="T11" fmla="*/ 358 h 358"/>
                <a:gd name="T12" fmla="*/ 145 w 193"/>
                <a:gd name="T13" fmla="*/ 339 h 358"/>
                <a:gd name="T14" fmla="*/ 176 w 193"/>
                <a:gd name="T15" fmla="*/ 309 h 358"/>
                <a:gd name="T16" fmla="*/ 170 w 193"/>
                <a:gd name="T17" fmla="*/ 303 h 358"/>
                <a:gd name="T18" fmla="*/ 163 w 193"/>
                <a:gd name="T19" fmla="*/ 308 h 358"/>
                <a:gd name="T20" fmla="*/ 99 w 193"/>
                <a:gd name="T21" fmla="*/ 347 h 358"/>
                <a:gd name="T22" fmla="*/ 68 w 193"/>
                <a:gd name="T23" fmla="*/ 282 h 358"/>
                <a:gd name="T24" fmla="*/ 71 w 193"/>
                <a:gd name="T25" fmla="*/ 254 h 358"/>
                <a:gd name="T26" fmla="*/ 82 w 193"/>
                <a:gd name="T27" fmla="*/ 241 h 358"/>
                <a:gd name="T28" fmla="*/ 193 w 193"/>
                <a:gd name="T29" fmla="*/ 39 h 358"/>
                <a:gd name="T30" fmla="*/ 163 w 193"/>
                <a:gd name="T31" fmla="*/ 0 h 358"/>
                <a:gd name="T32" fmla="*/ 80 w 193"/>
                <a:gd name="T33" fmla="*/ 94 h 358"/>
                <a:gd name="T34" fmla="*/ 41 w 193"/>
                <a:gd name="T35" fmla="*/ 266 h 358"/>
                <a:gd name="T36" fmla="*/ 2 w 193"/>
                <a:gd name="T37" fmla="*/ 302 h 358"/>
                <a:gd name="T38" fmla="*/ 73 w 193"/>
                <a:gd name="T39" fmla="*/ 233 h 358"/>
                <a:gd name="T40" fmla="*/ 124 w 193"/>
                <a:gd name="T41" fmla="*/ 58 h 358"/>
                <a:gd name="T42" fmla="*/ 164 w 193"/>
                <a:gd name="T43" fmla="*/ 11 h 358"/>
                <a:gd name="T44" fmla="*/ 181 w 193"/>
                <a:gd name="T45" fmla="*/ 37 h 358"/>
                <a:gd name="T46" fmla="*/ 73 w 193"/>
                <a:gd name="T47" fmla="*/ 23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358">
                  <a:moveTo>
                    <a:pt x="2" y="302"/>
                  </a:moveTo>
                  <a:cubicBezTo>
                    <a:pt x="1" y="304"/>
                    <a:pt x="0" y="305"/>
                    <a:pt x="0" y="307"/>
                  </a:cubicBezTo>
                  <a:cubicBezTo>
                    <a:pt x="0" y="310"/>
                    <a:pt x="3" y="314"/>
                    <a:pt x="6" y="314"/>
                  </a:cubicBezTo>
                  <a:cubicBezTo>
                    <a:pt x="8" y="314"/>
                    <a:pt x="10" y="312"/>
                    <a:pt x="24" y="298"/>
                  </a:cubicBezTo>
                  <a:cubicBezTo>
                    <a:pt x="28" y="295"/>
                    <a:pt x="38" y="285"/>
                    <a:pt x="42" y="281"/>
                  </a:cubicBezTo>
                  <a:cubicBezTo>
                    <a:pt x="47" y="321"/>
                    <a:pt x="61" y="358"/>
                    <a:pt x="98" y="358"/>
                  </a:cubicBezTo>
                  <a:cubicBezTo>
                    <a:pt x="118" y="358"/>
                    <a:pt x="135" y="346"/>
                    <a:pt x="145" y="339"/>
                  </a:cubicBezTo>
                  <a:cubicBezTo>
                    <a:pt x="152" y="334"/>
                    <a:pt x="176" y="314"/>
                    <a:pt x="176" y="309"/>
                  </a:cubicBezTo>
                  <a:cubicBezTo>
                    <a:pt x="176" y="308"/>
                    <a:pt x="174" y="303"/>
                    <a:pt x="170" y="303"/>
                  </a:cubicBezTo>
                  <a:cubicBezTo>
                    <a:pt x="168" y="303"/>
                    <a:pt x="168" y="304"/>
                    <a:pt x="163" y="308"/>
                  </a:cubicBezTo>
                  <a:cubicBezTo>
                    <a:pt x="132" y="339"/>
                    <a:pt x="113" y="347"/>
                    <a:pt x="99" y="347"/>
                  </a:cubicBezTo>
                  <a:cubicBezTo>
                    <a:pt x="76" y="347"/>
                    <a:pt x="68" y="321"/>
                    <a:pt x="68" y="282"/>
                  </a:cubicBezTo>
                  <a:cubicBezTo>
                    <a:pt x="68" y="279"/>
                    <a:pt x="69" y="256"/>
                    <a:pt x="71" y="254"/>
                  </a:cubicBezTo>
                  <a:cubicBezTo>
                    <a:pt x="72" y="252"/>
                    <a:pt x="72" y="251"/>
                    <a:pt x="82" y="241"/>
                  </a:cubicBezTo>
                  <a:cubicBezTo>
                    <a:pt x="122" y="201"/>
                    <a:pt x="193" y="116"/>
                    <a:pt x="193" y="39"/>
                  </a:cubicBezTo>
                  <a:cubicBezTo>
                    <a:pt x="193" y="31"/>
                    <a:pt x="193" y="0"/>
                    <a:pt x="163" y="0"/>
                  </a:cubicBezTo>
                  <a:cubicBezTo>
                    <a:pt x="122" y="0"/>
                    <a:pt x="85" y="82"/>
                    <a:pt x="80" y="94"/>
                  </a:cubicBezTo>
                  <a:cubicBezTo>
                    <a:pt x="56" y="148"/>
                    <a:pt x="41" y="207"/>
                    <a:pt x="41" y="266"/>
                  </a:cubicBezTo>
                  <a:lnTo>
                    <a:pt x="2" y="302"/>
                  </a:lnTo>
                  <a:close/>
                  <a:moveTo>
                    <a:pt x="73" y="233"/>
                  </a:moveTo>
                  <a:cubicBezTo>
                    <a:pt x="74" y="227"/>
                    <a:pt x="96" y="116"/>
                    <a:pt x="124" y="58"/>
                  </a:cubicBezTo>
                  <a:cubicBezTo>
                    <a:pt x="137" y="31"/>
                    <a:pt x="148" y="11"/>
                    <a:pt x="164" y="11"/>
                  </a:cubicBezTo>
                  <a:cubicBezTo>
                    <a:pt x="181" y="11"/>
                    <a:pt x="181" y="29"/>
                    <a:pt x="181" y="37"/>
                  </a:cubicBezTo>
                  <a:cubicBezTo>
                    <a:pt x="181" y="120"/>
                    <a:pt x="97" y="208"/>
                    <a:pt x="73" y="2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8" name="Rectangle 467">
              <a:extLst>
                <a:ext uri="{FF2B5EF4-FFF2-40B4-BE49-F238E27FC236}">
                  <a16:creationId xmlns:a16="http://schemas.microsoft.com/office/drawing/2014/main" id="{E7049307-9614-41B7-93CB-204A81FECFE9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426028" y="17853025"/>
              <a:ext cx="474663" cy="17462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9" name="Freeform 468">
              <a:extLst>
                <a:ext uri="{FF2B5EF4-FFF2-40B4-BE49-F238E27FC236}">
                  <a16:creationId xmlns:a16="http://schemas.microsoft.com/office/drawing/2014/main" id="{D48CEF1D-5526-4528-9CD0-21B7502926FC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1903" y="17953038"/>
              <a:ext cx="215900" cy="304800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8 h 368"/>
                <a:gd name="T16" fmla="*/ 79 w 263"/>
                <a:gd name="T17" fmla="*/ 96 h 368"/>
                <a:gd name="T18" fmla="*/ 105 w 263"/>
                <a:gd name="T19" fmla="*/ 69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7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3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49"/>
                    <a:pt x="216" y="0"/>
                    <a:pt x="155" y="0"/>
                  </a:cubicBezTo>
                  <a:cubicBezTo>
                    <a:pt x="83" y="0"/>
                    <a:pt x="60" y="64"/>
                    <a:pt x="60" y="78"/>
                  </a:cubicBezTo>
                  <a:cubicBezTo>
                    <a:pt x="60" y="85"/>
                    <a:pt x="64" y="96"/>
                    <a:pt x="79" y="96"/>
                  </a:cubicBezTo>
                  <a:cubicBezTo>
                    <a:pt x="95" y="96"/>
                    <a:pt x="105" y="81"/>
                    <a:pt x="105" y="69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2"/>
                    <a:pt x="39" y="297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1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0" name="Freeform 469">
              <a:extLst>
                <a:ext uri="{FF2B5EF4-FFF2-40B4-BE49-F238E27FC236}">
                  <a16:creationId xmlns:a16="http://schemas.microsoft.com/office/drawing/2014/main" id="{70E914EC-8D2B-44BE-BE65-329669F3AF8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0687965" y="17962563"/>
              <a:ext cx="201613" cy="290512"/>
            </a:xfrm>
            <a:custGeom>
              <a:avLst/>
              <a:gdLst>
                <a:gd name="T0" fmla="*/ 116 w 245"/>
                <a:gd name="T1" fmla="*/ 5 h 351"/>
                <a:gd name="T2" fmla="*/ 109 w 245"/>
                <a:gd name="T3" fmla="*/ 0 h 351"/>
                <a:gd name="T4" fmla="*/ 48 w 245"/>
                <a:gd name="T5" fmla="*/ 5 h 351"/>
                <a:gd name="T6" fmla="*/ 39 w 245"/>
                <a:gd name="T7" fmla="*/ 14 h 351"/>
                <a:gd name="T8" fmla="*/ 51 w 245"/>
                <a:gd name="T9" fmla="*/ 20 h 351"/>
                <a:gd name="T10" fmla="*/ 76 w 245"/>
                <a:gd name="T11" fmla="*/ 29 h 351"/>
                <a:gd name="T12" fmla="*/ 74 w 245"/>
                <a:gd name="T13" fmla="*/ 39 h 351"/>
                <a:gd name="T14" fmla="*/ 2 w 245"/>
                <a:gd name="T15" fmla="*/ 326 h 351"/>
                <a:gd name="T16" fmla="*/ 0 w 245"/>
                <a:gd name="T17" fmla="*/ 337 h 351"/>
                <a:gd name="T18" fmla="*/ 15 w 245"/>
                <a:gd name="T19" fmla="*/ 351 h 351"/>
                <a:gd name="T20" fmla="*/ 33 w 245"/>
                <a:gd name="T21" fmla="*/ 338 h 351"/>
                <a:gd name="T22" fmla="*/ 42 w 245"/>
                <a:gd name="T23" fmla="*/ 300 h 351"/>
                <a:gd name="T24" fmla="*/ 53 w 245"/>
                <a:gd name="T25" fmla="*/ 255 h 351"/>
                <a:gd name="T26" fmla="*/ 62 w 245"/>
                <a:gd name="T27" fmla="*/ 222 h 351"/>
                <a:gd name="T28" fmla="*/ 67 w 245"/>
                <a:gd name="T29" fmla="*/ 200 h 351"/>
                <a:gd name="T30" fmla="*/ 101 w 245"/>
                <a:gd name="T31" fmla="*/ 154 h 351"/>
                <a:gd name="T32" fmla="*/ 149 w 245"/>
                <a:gd name="T33" fmla="*/ 136 h 351"/>
                <a:gd name="T34" fmla="*/ 176 w 245"/>
                <a:gd name="T35" fmla="*/ 171 h 351"/>
                <a:gd name="T36" fmla="*/ 145 w 245"/>
                <a:gd name="T37" fmla="*/ 283 h 351"/>
                <a:gd name="T38" fmla="*/ 139 w 245"/>
                <a:gd name="T39" fmla="*/ 310 h 351"/>
                <a:gd name="T40" fmla="*/ 180 w 245"/>
                <a:gd name="T41" fmla="*/ 351 h 351"/>
                <a:gd name="T42" fmla="*/ 245 w 245"/>
                <a:gd name="T43" fmla="*/ 274 h 351"/>
                <a:gd name="T44" fmla="*/ 239 w 245"/>
                <a:gd name="T45" fmla="*/ 269 h 351"/>
                <a:gd name="T46" fmla="*/ 231 w 245"/>
                <a:gd name="T47" fmla="*/ 278 h 351"/>
                <a:gd name="T48" fmla="*/ 181 w 245"/>
                <a:gd name="T49" fmla="*/ 340 h 351"/>
                <a:gd name="T50" fmla="*/ 169 w 245"/>
                <a:gd name="T51" fmla="*/ 324 h 351"/>
                <a:gd name="T52" fmla="*/ 178 w 245"/>
                <a:gd name="T53" fmla="*/ 288 h 351"/>
                <a:gd name="T54" fmla="*/ 208 w 245"/>
                <a:gd name="T55" fmla="*/ 179 h 351"/>
                <a:gd name="T56" fmla="*/ 151 w 245"/>
                <a:gd name="T57" fmla="*/ 125 h 351"/>
                <a:gd name="T58" fmla="*/ 77 w 245"/>
                <a:gd name="T59" fmla="*/ 164 h 351"/>
                <a:gd name="T60" fmla="*/ 116 w 245"/>
                <a:gd name="T61" fmla="*/ 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351">
                  <a:moveTo>
                    <a:pt x="116" y="5"/>
                  </a:moveTo>
                  <a:cubicBezTo>
                    <a:pt x="116" y="5"/>
                    <a:pt x="116" y="0"/>
                    <a:pt x="109" y="0"/>
                  </a:cubicBezTo>
                  <a:cubicBezTo>
                    <a:pt x="98" y="0"/>
                    <a:pt x="61" y="4"/>
                    <a:pt x="48" y="5"/>
                  </a:cubicBezTo>
                  <a:cubicBezTo>
                    <a:pt x="44" y="5"/>
                    <a:pt x="39" y="6"/>
                    <a:pt x="39" y="14"/>
                  </a:cubicBezTo>
                  <a:cubicBezTo>
                    <a:pt x="39" y="20"/>
                    <a:pt x="43" y="20"/>
                    <a:pt x="51" y="20"/>
                  </a:cubicBezTo>
                  <a:cubicBezTo>
                    <a:pt x="75" y="20"/>
                    <a:pt x="76" y="24"/>
                    <a:pt x="76" y="29"/>
                  </a:cubicBezTo>
                  <a:lnTo>
                    <a:pt x="74" y="39"/>
                  </a:lnTo>
                  <a:lnTo>
                    <a:pt x="2" y="326"/>
                  </a:lnTo>
                  <a:cubicBezTo>
                    <a:pt x="0" y="333"/>
                    <a:pt x="0" y="334"/>
                    <a:pt x="0" y="337"/>
                  </a:cubicBezTo>
                  <a:cubicBezTo>
                    <a:pt x="0" y="349"/>
                    <a:pt x="10" y="351"/>
                    <a:pt x="15" y="351"/>
                  </a:cubicBezTo>
                  <a:cubicBezTo>
                    <a:pt x="23" y="351"/>
                    <a:pt x="30" y="345"/>
                    <a:pt x="33" y="338"/>
                  </a:cubicBezTo>
                  <a:lnTo>
                    <a:pt x="42" y="300"/>
                  </a:lnTo>
                  <a:lnTo>
                    <a:pt x="53" y="255"/>
                  </a:lnTo>
                  <a:cubicBezTo>
                    <a:pt x="56" y="244"/>
                    <a:pt x="59" y="233"/>
                    <a:pt x="62" y="222"/>
                  </a:cubicBezTo>
                  <a:cubicBezTo>
                    <a:pt x="63" y="219"/>
                    <a:pt x="67" y="203"/>
                    <a:pt x="67" y="200"/>
                  </a:cubicBezTo>
                  <a:cubicBezTo>
                    <a:pt x="69" y="195"/>
                    <a:pt x="84" y="167"/>
                    <a:pt x="101" y="154"/>
                  </a:cubicBezTo>
                  <a:cubicBezTo>
                    <a:pt x="112" y="146"/>
                    <a:pt x="128" y="136"/>
                    <a:pt x="149" y="136"/>
                  </a:cubicBezTo>
                  <a:cubicBezTo>
                    <a:pt x="171" y="136"/>
                    <a:pt x="176" y="153"/>
                    <a:pt x="176" y="171"/>
                  </a:cubicBezTo>
                  <a:cubicBezTo>
                    <a:pt x="176" y="198"/>
                    <a:pt x="157" y="252"/>
                    <a:pt x="145" y="283"/>
                  </a:cubicBezTo>
                  <a:cubicBezTo>
                    <a:pt x="141" y="294"/>
                    <a:pt x="139" y="300"/>
                    <a:pt x="139" y="310"/>
                  </a:cubicBezTo>
                  <a:cubicBezTo>
                    <a:pt x="139" y="334"/>
                    <a:pt x="156" y="351"/>
                    <a:pt x="180" y="351"/>
                  </a:cubicBezTo>
                  <a:cubicBezTo>
                    <a:pt x="226" y="351"/>
                    <a:pt x="245" y="278"/>
                    <a:pt x="245" y="274"/>
                  </a:cubicBezTo>
                  <a:cubicBezTo>
                    <a:pt x="245" y="269"/>
                    <a:pt x="240" y="269"/>
                    <a:pt x="239" y="269"/>
                  </a:cubicBezTo>
                  <a:cubicBezTo>
                    <a:pt x="234" y="269"/>
                    <a:pt x="234" y="271"/>
                    <a:pt x="231" y="278"/>
                  </a:cubicBezTo>
                  <a:cubicBezTo>
                    <a:pt x="224" y="305"/>
                    <a:pt x="208" y="340"/>
                    <a:pt x="181" y="340"/>
                  </a:cubicBezTo>
                  <a:cubicBezTo>
                    <a:pt x="172" y="340"/>
                    <a:pt x="169" y="335"/>
                    <a:pt x="169" y="324"/>
                  </a:cubicBezTo>
                  <a:cubicBezTo>
                    <a:pt x="169" y="311"/>
                    <a:pt x="173" y="299"/>
                    <a:pt x="178" y="288"/>
                  </a:cubicBezTo>
                  <a:cubicBezTo>
                    <a:pt x="186" y="267"/>
                    <a:pt x="208" y="208"/>
                    <a:pt x="208" y="179"/>
                  </a:cubicBezTo>
                  <a:cubicBezTo>
                    <a:pt x="208" y="146"/>
                    <a:pt x="188" y="125"/>
                    <a:pt x="151" y="125"/>
                  </a:cubicBezTo>
                  <a:cubicBezTo>
                    <a:pt x="119" y="125"/>
                    <a:pt x="95" y="141"/>
                    <a:pt x="77" y="164"/>
                  </a:cubicBezTo>
                  <a:lnTo>
                    <a:pt x="11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1" name="Freeform 470">
              <a:extLst>
                <a:ext uri="{FF2B5EF4-FFF2-40B4-BE49-F238E27FC236}">
                  <a16:creationId xmlns:a16="http://schemas.microsoft.com/office/drawing/2014/main" id="{CF1C1E3F-A8E2-4A24-92F4-FBDA631941C6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30965778" y="17781588"/>
              <a:ext cx="187325" cy="187325"/>
            </a:xfrm>
            <a:custGeom>
              <a:avLst/>
              <a:gdLst>
                <a:gd name="T0" fmla="*/ 166 w 229"/>
                <a:gd name="T1" fmla="*/ 32 h 226"/>
                <a:gd name="T2" fmla="*/ 120 w 229"/>
                <a:gd name="T3" fmla="*/ 0 h 226"/>
                <a:gd name="T4" fmla="*/ 0 w 229"/>
                <a:gd name="T5" fmla="*/ 147 h 226"/>
                <a:gd name="T6" fmla="*/ 67 w 229"/>
                <a:gd name="T7" fmla="*/ 226 h 226"/>
                <a:gd name="T8" fmla="*/ 131 w 229"/>
                <a:gd name="T9" fmla="*/ 189 h 226"/>
                <a:gd name="T10" fmla="*/ 177 w 229"/>
                <a:gd name="T11" fmla="*/ 226 h 226"/>
                <a:gd name="T12" fmla="*/ 214 w 229"/>
                <a:gd name="T13" fmla="*/ 199 h 226"/>
                <a:gd name="T14" fmla="*/ 229 w 229"/>
                <a:gd name="T15" fmla="*/ 150 h 226"/>
                <a:gd name="T16" fmla="*/ 223 w 229"/>
                <a:gd name="T17" fmla="*/ 145 h 226"/>
                <a:gd name="T18" fmla="*/ 216 w 229"/>
                <a:gd name="T19" fmla="*/ 154 h 226"/>
                <a:gd name="T20" fmla="*/ 178 w 229"/>
                <a:gd name="T21" fmla="*/ 215 h 226"/>
                <a:gd name="T22" fmla="*/ 163 w 229"/>
                <a:gd name="T23" fmla="*/ 192 h 226"/>
                <a:gd name="T24" fmla="*/ 169 w 229"/>
                <a:gd name="T25" fmla="*/ 156 h 226"/>
                <a:gd name="T26" fmla="*/ 180 w 229"/>
                <a:gd name="T27" fmla="*/ 111 h 226"/>
                <a:gd name="T28" fmla="*/ 198 w 229"/>
                <a:gd name="T29" fmla="*/ 41 h 226"/>
                <a:gd name="T30" fmla="*/ 202 w 229"/>
                <a:gd name="T31" fmla="*/ 24 h 226"/>
                <a:gd name="T32" fmla="*/ 187 w 229"/>
                <a:gd name="T33" fmla="*/ 10 h 226"/>
                <a:gd name="T34" fmla="*/ 166 w 229"/>
                <a:gd name="T35" fmla="*/ 32 h 226"/>
                <a:gd name="T36" fmla="*/ 134 w 229"/>
                <a:gd name="T37" fmla="*/ 161 h 226"/>
                <a:gd name="T38" fmla="*/ 124 w 229"/>
                <a:gd name="T39" fmla="*/ 180 h 226"/>
                <a:gd name="T40" fmla="*/ 68 w 229"/>
                <a:gd name="T41" fmla="*/ 215 h 226"/>
                <a:gd name="T42" fmla="*/ 36 w 229"/>
                <a:gd name="T43" fmla="*/ 168 h 226"/>
                <a:gd name="T44" fmla="*/ 63 w 229"/>
                <a:gd name="T45" fmla="*/ 59 h 226"/>
                <a:gd name="T46" fmla="*/ 121 w 229"/>
                <a:gd name="T47" fmla="*/ 11 h 226"/>
                <a:gd name="T48" fmla="*/ 160 w 229"/>
                <a:gd name="T49" fmla="*/ 55 h 226"/>
                <a:gd name="T50" fmla="*/ 159 w 229"/>
                <a:gd name="T51" fmla="*/ 64 h 226"/>
                <a:gd name="T52" fmla="*/ 134 w 229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226">
                  <a:moveTo>
                    <a:pt x="166" y="32"/>
                  </a:moveTo>
                  <a:cubicBezTo>
                    <a:pt x="157" y="14"/>
                    <a:pt x="143" y="0"/>
                    <a:pt x="120" y="0"/>
                  </a:cubicBezTo>
                  <a:cubicBezTo>
                    <a:pt x="62" y="0"/>
                    <a:pt x="0" y="74"/>
                    <a:pt x="0" y="147"/>
                  </a:cubicBezTo>
                  <a:cubicBezTo>
                    <a:pt x="0" y="193"/>
                    <a:pt x="28" y="226"/>
                    <a:pt x="67" y="226"/>
                  </a:cubicBezTo>
                  <a:cubicBezTo>
                    <a:pt x="77" y="226"/>
                    <a:pt x="101" y="224"/>
                    <a:pt x="131" y="189"/>
                  </a:cubicBezTo>
                  <a:cubicBezTo>
                    <a:pt x="135" y="210"/>
                    <a:pt x="153" y="226"/>
                    <a:pt x="177" y="226"/>
                  </a:cubicBezTo>
                  <a:cubicBezTo>
                    <a:pt x="194" y="226"/>
                    <a:pt x="206" y="215"/>
                    <a:pt x="214" y="199"/>
                  </a:cubicBezTo>
                  <a:cubicBezTo>
                    <a:pt x="222" y="181"/>
                    <a:pt x="229" y="151"/>
                    <a:pt x="229" y="150"/>
                  </a:cubicBezTo>
                  <a:cubicBezTo>
                    <a:pt x="229" y="145"/>
                    <a:pt x="224" y="145"/>
                    <a:pt x="223" y="145"/>
                  </a:cubicBezTo>
                  <a:cubicBezTo>
                    <a:pt x="218" y="145"/>
                    <a:pt x="217" y="147"/>
                    <a:pt x="216" y="154"/>
                  </a:cubicBezTo>
                  <a:cubicBezTo>
                    <a:pt x="207" y="186"/>
                    <a:pt x="198" y="215"/>
                    <a:pt x="178" y="215"/>
                  </a:cubicBezTo>
                  <a:cubicBezTo>
                    <a:pt x="164" y="215"/>
                    <a:pt x="163" y="202"/>
                    <a:pt x="163" y="192"/>
                  </a:cubicBezTo>
                  <a:cubicBezTo>
                    <a:pt x="163" y="181"/>
                    <a:pt x="164" y="177"/>
                    <a:pt x="169" y="156"/>
                  </a:cubicBezTo>
                  <a:cubicBezTo>
                    <a:pt x="175" y="135"/>
                    <a:pt x="176" y="130"/>
                    <a:pt x="180" y="111"/>
                  </a:cubicBezTo>
                  <a:lnTo>
                    <a:pt x="198" y="41"/>
                  </a:lnTo>
                  <a:cubicBezTo>
                    <a:pt x="202" y="27"/>
                    <a:pt x="202" y="26"/>
                    <a:pt x="202" y="24"/>
                  </a:cubicBezTo>
                  <a:cubicBezTo>
                    <a:pt x="202" y="15"/>
                    <a:pt x="196" y="10"/>
                    <a:pt x="187" y="10"/>
                  </a:cubicBezTo>
                  <a:cubicBezTo>
                    <a:pt x="175" y="10"/>
                    <a:pt x="168" y="21"/>
                    <a:pt x="166" y="32"/>
                  </a:cubicBezTo>
                  <a:close/>
                  <a:moveTo>
                    <a:pt x="134" y="161"/>
                  </a:moveTo>
                  <a:cubicBezTo>
                    <a:pt x="131" y="170"/>
                    <a:pt x="131" y="171"/>
                    <a:pt x="124" y="180"/>
                  </a:cubicBezTo>
                  <a:cubicBezTo>
                    <a:pt x="102" y="207"/>
                    <a:pt x="82" y="215"/>
                    <a:pt x="68" y="215"/>
                  </a:cubicBezTo>
                  <a:cubicBezTo>
                    <a:pt x="43" y="215"/>
                    <a:pt x="36" y="188"/>
                    <a:pt x="36" y="168"/>
                  </a:cubicBezTo>
                  <a:cubicBezTo>
                    <a:pt x="36" y="144"/>
                    <a:pt x="52" y="82"/>
                    <a:pt x="63" y="59"/>
                  </a:cubicBezTo>
                  <a:cubicBezTo>
                    <a:pt x="79" y="30"/>
                    <a:pt x="101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9" y="64"/>
                  </a:cubicBezTo>
                  <a:lnTo>
                    <a:pt x="134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2" name="Freeform 471">
              <a:extLst>
                <a:ext uri="{FF2B5EF4-FFF2-40B4-BE49-F238E27FC236}">
                  <a16:creationId xmlns:a16="http://schemas.microsoft.com/office/drawing/2014/main" id="{B7B422EC-275E-495C-82BE-9760788C11AE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31178503" y="17835563"/>
              <a:ext cx="87313" cy="193675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5 w 106"/>
                <a:gd name="T11" fmla="*/ 191 h 235"/>
                <a:gd name="T12" fmla="*/ 22 w 106"/>
                <a:gd name="T13" fmla="*/ 206 h 235"/>
                <a:gd name="T14" fmla="*/ 55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8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50 w 106"/>
                <a:gd name="T43" fmla="*/ 88 h 235"/>
                <a:gd name="T44" fmla="*/ 58 w 106"/>
                <a:gd name="T45" fmla="*/ 100 h 235"/>
                <a:gd name="T46" fmla="*/ 47 w 106"/>
                <a:gd name="T47" fmla="*/ 135 h 235"/>
                <a:gd name="T48" fmla="*/ 25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8" y="33"/>
                    <a:pt x="77" y="33"/>
                  </a:cubicBezTo>
                  <a:cubicBezTo>
                    <a:pt x="87" y="33"/>
                    <a:pt x="97" y="23"/>
                    <a:pt x="97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5"/>
                    <a:pt x="80" y="123"/>
                    <a:pt x="82" y="119"/>
                  </a:cubicBezTo>
                  <a:cubicBezTo>
                    <a:pt x="83" y="115"/>
                    <a:pt x="84" y="111"/>
                    <a:pt x="84" y="108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7" y="88"/>
                    <a:pt x="50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3" name="Freeform 472">
              <a:extLst>
                <a:ext uri="{FF2B5EF4-FFF2-40B4-BE49-F238E27FC236}">
                  <a16:creationId xmlns:a16="http://schemas.microsoft.com/office/drawing/2014/main" id="{F098A849-9705-4D2D-A327-C6DB2958C23F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31316615" y="17786350"/>
              <a:ext cx="215900" cy="182562"/>
            </a:xfrm>
            <a:custGeom>
              <a:avLst/>
              <a:gdLst>
                <a:gd name="T0" fmla="*/ 240 w 264"/>
                <a:gd name="T1" fmla="*/ 29 h 220"/>
                <a:gd name="T2" fmla="*/ 264 w 264"/>
                <a:gd name="T3" fmla="*/ 12 h 220"/>
                <a:gd name="T4" fmla="*/ 245 w 264"/>
                <a:gd name="T5" fmla="*/ 0 h 220"/>
                <a:gd name="T6" fmla="*/ 131 w 264"/>
                <a:gd name="T7" fmla="*/ 0 h 220"/>
                <a:gd name="T8" fmla="*/ 0 w 264"/>
                <a:gd name="T9" fmla="*/ 142 h 220"/>
                <a:gd name="T10" fmla="*/ 75 w 264"/>
                <a:gd name="T11" fmla="*/ 220 h 220"/>
                <a:gd name="T12" fmla="*/ 200 w 264"/>
                <a:gd name="T13" fmla="*/ 83 h 220"/>
                <a:gd name="T14" fmla="*/ 185 w 264"/>
                <a:gd name="T15" fmla="*/ 29 h 220"/>
                <a:gd name="T16" fmla="*/ 240 w 264"/>
                <a:gd name="T17" fmla="*/ 29 h 220"/>
                <a:gd name="T18" fmla="*/ 76 w 264"/>
                <a:gd name="T19" fmla="*/ 209 h 220"/>
                <a:gd name="T20" fmla="*/ 31 w 264"/>
                <a:gd name="T21" fmla="*/ 155 h 220"/>
                <a:gd name="T22" fmla="*/ 55 w 264"/>
                <a:gd name="T23" fmla="*/ 70 h 220"/>
                <a:gd name="T24" fmla="*/ 123 w 264"/>
                <a:gd name="T25" fmla="*/ 29 h 220"/>
                <a:gd name="T26" fmla="*/ 168 w 264"/>
                <a:gd name="T27" fmla="*/ 77 h 220"/>
                <a:gd name="T28" fmla="*/ 142 w 264"/>
                <a:gd name="T29" fmla="*/ 167 h 220"/>
                <a:gd name="T30" fmla="*/ 76 w 264"/>
                <a:gd name="T31" fmla="*/ 20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20">
                  <a:moveTo>
                    <a:pt x="240" y="29"/>
                  </a:moveTo>
                  <a:cubicBezTo>
                    <a:pt x="246" y="29"/>
                    <a:pt x="264" y="29"/>
                    <a:pt x="264" y="12"/>
                  </a:cubicBezTo>
                  <a:cubicBezTo>
                    <a:pt x="264" y="0"/>
                    <a:pt x="254" y="0"/>
                    <a:pt x="245" y="0"/>
                  </a:cubicBezTo>
                  <a:lnTo>
                    <a:pt x="131" y="0"/>
                  </a:lnTo>
                  <a:cubicBezTo>
                    <a:pt x="56" y="0"/>
                    <a:pt x="0" y="82"/>
                    <a:pt x="0" y="142"/>
                  </a:cubicBezTo>
                  <a:cubicBezTo>
                    <a:pt x="0" y="185"/>
                    <a:pt x="30" y="220"/>
                    <a:pt x="75" y="220"/>
                  </a:cubicBezTo>
                  <a:cubicBezTo>
                    <a:pt x="134" y="220"/>
                    <a:pt x="200" y="160"/>
                    <a:pt x="200" y="83"/>
                  </a:cubicBezTo>
                  <a:cubicBezTo>
                    <a:pt x="200" y="75"/>
                    <a:pt x="200" y="51"/>
                    <a:pt x="185" y="29"/>
                  </a:cubicBezTo>
                  <a:lnTo>
                    <a:pt x="240" y="29"/>
                  </a:lnTo>
                  <a:close/>
                  <a:moveTo>
                    <a:pt x="76" y="209"/>
                  </a:moveTo>
                  <a:cubicBezTo>
                    <a:pt x="51" y="209"/>
                    <a:pt x="31" y="191"/>
                    <a:pt x="31" y="155"/>
                  </a:cubicBezTo>
                  <a:cubicBezTo>
                    <a:pt x="31" y="141"/>
                    <a:pt x="37" y="100"/>
                    <a:pt x="55" y="70"/>
                  </a:cubicBezTo>
                  <a:cubicBezTo>
                    <a:pt x="76" y="36"/>
                    <a:pt x="106" y="29"/>
                    <a:pt x="123" y="29"/>
                  </a:cubicBezTo>
                  <a:cubicBezTo>
                    <a:pt x="164" y="29"/>
                    <a:pt x="168" y="62"/>
                    <a:pt x="168" y="77"/>
                  </a:cubicBezTo>
                  <a:cubicBezTo>
                    <a:pt x="168" y="101"/>
                    <a:pt x="158" y="142"/>
                    <a:pt x="142" y="167"/>
                  </a:cubicBezTo>
                  <a:cubicBezTo>
                    <a:pt x="122" y="196"/>
                    <a:pt x="95" y="209"/>
                    <a:pt x="76" y="2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4" name="Freeform 473">
              <a:extLst>
                <a:ext uri="{FF2B5EF4-FFF2-40B4-BE49-F238E27FC236}">
                  <a16:creationId xmlns:a16="http://schemas.microsoft.com/office/drawing/2014/main" id="{0E0ACC7C-273C-4EA8-BA9D-C4F3C9AD4B1C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1562678" y="17632363"/>
              <a:ext cx="71438" cy="150812"/>
            </a:xfrm>
            <a:custGeom>
              <a:avLst/>
              <a:gdLst>
                <a:gd name="T0" fmla="*/ 84 w 87"/>
                <a:gd name="T1" fmla="*/ 31 h 181"/>
                <a:gd name="T2" fmla="*/ 87 w 87"/>
                <a:gd name="T3" fmla="*/ 19 h 181"/>
                <a:gd name="T4" fmla="*/ 67 w 87"/>
                <a:gd name="T5" fmla="*/ 0 h 181"/>
                <a:gd name="T6" fmla="*/ 48 w 87"/>
                <a:gd name="T7" fmla="*/ 17 h 181"/>
                <a:gd name="T8" fmla="*/ 1 w 87"/>
                <a:gd name="T9" fmla="*/ 168 h 181"/>
                <a:gd name="T10" fmla="*/ 0 w 87"/>
                <a:gd name="T11" fmla="*/ 173 h 181"/>
                <a:gd name="T12" fmla="*/ 13 w 87"/>
                <a:gd name="T13" fmla="*/ 181 h 181"/>
                <a:gd name="T14" fmla="*/ 19 w 87"/>
                <a:gd name="T15" fmla="*/ 175 h 181"/>
                <a:gd name="T16" fmla="*/ 84 w 87"/>
                <a:gd name="T1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81">
                  <a:moveTo>
                    <a:pt x="84" y="31"/>
                  </a:moveTo>
                  <a:cubicBezTo>
                    <a:pt x="87" y="25"/>
                    <a:pt x="87" y="22"/>
                    <a:pt x="87" y="19"/>
                  </a:cubicBezTo>
                  <a:cubicBezTo>
                    <a:pt x="87" y="9"/>
                    <a:pt x="78" y="0"/>
                    <a:pt x="67" y="0"/>
                  </a:cubicBezTo>
                  <a:cubicBezTo>
                    <a:pt x="53" y="0"/>
                    <a:pt x="49" y="11"/>
                    <a:pt x="48" y="17"/>
                  </a:cubicBezTo>
                  <a:lnTo>
                    <a:pt x="1" y="168"/>
                  </a:lnTo>
                  <a:cubicBezTo>
                    <a:pt x="1" y="168"/>
                    <a:pt x="0" y="173"/>
                    <a:pt x="0" y="173"/>
                  </a:cubicBezTo>
                  <a:cubicBezTo>
                    <a:pt x="0" y="177"/>
                    <a:pt x="11" y="181"/>
                    <a:pt x="13" y="181"/>
                  </a:cubicBezTo>
                  <a:cubicBezTo>
                    <a:pt x="16" y="181"/>
                    <a:pt x="16" y="180"/>
                    <a:pt x="19" y="175"/>
                  </a:cubicBezTo>
                  <a:lnTo>
                    <a:pt x="84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474">
              <a:extLst>
                <a:ext uri="{FF2B5EF4-FFF2-40B4-BE49-F238E27FC236}">
                  <a16:creationId xmlns:a16="http://schemas.microsoft.com/office/drawing/2014/main" id="{BB6F9B73-B944-4D78-BEFA-1CB08C0C2E8B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1703965" y="17656175"/>
              <a:ext cx="95250" cy="41275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475">
              <a:extLst>
                <a:ext uri="{FF2B5EF4-FFF2-40B4-BE49-F238E27FC236}">
                  <a16:creationId xmlns:a16="http://schemas.microsoft.com/office/drawing/2014/main" id="{EA66964E-6E9A-4B43-90BA-9955F053333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1867478" y="17656175"/>
              <a:ext cx="92075" cy="412750"/>
            </a:xfrm>
            <a:custGeom>
              <a:avLst/>
              <a:gdLst>
                <a:gd name="T0" fmla="*/ 108 w 111"/>
                <a:gd name="T1" fmla="*/ 19 h 499"/>
                <a:gd name="T2" fmla="*/ 111 w 111"/>
                <a:gd name="T3" fmla="*/ 10 h 499"/>
                <a:gd name="T4" fmla="*/ 101 w 111"/>
                <a:gd name="T5" fmla="*/ 0 h 499"/>
                <a:gd name="T6" fmla="*/ 89 w 111"/>
                <a:gd name="T7" fmla="*/ 11 h 499"/>
                <a:gd name="T8" fmla="*/ 2 w 111"/>
                <a:gd name="T9" fmla="*/ 240 h 499"/>
                <a:gd name="T10" fmla="*/ 0 w 111"/>
                <a:gd name="T11" fmla="*/ 249 h 499"/>
                <a:gd name="T12" fmla="*/ 2 w 111"/>
                <a:gd name="T13" fmla="*/ 258 h 499"/>
                <a:gd name="T14" fmla="*/ 89 w 111"/>
                <a:gd name="T15" fmla="*/ 487 h 499"/>
                <a:gd name="T16" fmla="*/ 101 w 111"/>
                <a:gd name="T17" fmla="*/ 499 h 499"/>
                <a:gd name="T18" fmla="*/ 111 w 111"/>
                <a:gd name="T19" fmla="*/ 489 h 499"/>
                <a:gd name="T20" fmla="*/ 108 w 111"/>
                <a:gd name="T21" fmla="*/ 481 h 499"/>
                <a:gd name="T22" fmla="*/ 20 w 111"/>
                <a:gd name="T23" fmla="*/ 249 h 499"/>
                <a:gd name="T24" fmla="*/ 108 w 111"/>
                <a:gd name="T25" fmla="*/ 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8" y="19"/>
                  </a:moveTo>
                  <a:cubicBezTo>
                    <a:pt x="111" y="13"/>
                    <a:pt x="111" y="12"/>
                    <a:pt x="111" y="10"/>
                  </a:cubicBezTo>
                  <a:cubicBezTo>
                    <a:pt x="111" y="4"/>
                    <a:pt x="106" y="0"/>
                    <a:pt x="101" y="0"/>
                  </a:cubicBezTo>
                  <a:cubicBezTo>
                    <a:pt x="96" y="0"/>
                    <a:pt x="93" y="2"/>
                    <a:pt x="89" y="11"/>
                  </a:cubicBezTo>
                  <a:lnTo>
                    <a:pt x="2" y="240"/>
                  </a:lnTo>
                  <a:cubicBezTo>
                    <a:pt x="1" y="243"/>
                    <a:pt x="0" y="246"/>
                    <a:pt x="0" y="249"/>
                  </a:cubicBezTo>
                  <a:cubicBezTo>
                    <a:pt x="0" y="251"/>
                    <a:pt x="0" y="252"/>
                    <a:pt x="2" y="258"/>
                  </a:cubicBezTo>
                  <a:lnTo>
                    <a:pt x="89" y="487"/>
                  </a:lnTo>
                  <a:cubicBezTo>
                    <a:pt x="91" y="492"/>
                    <a:pt x="94" y="499"/>
                    <a:pt x="101" y="499"/>
                  </a:cubicBezTo>
                  <a:cubicBezTo>
                    <a:pt x="106" y="499"/>
                    <a:pt x="111" y="494"/>
                    <a:pt x="111" y="489"/>
                  </a:cubicBezTo>
                  <a:cubicBezTo>
                    <a:pt x="111" y="487"/>
                    <a:pt x="111" y="486"/>
                    <a:pt x="108" y="481"/>
                  </a:cubicBezTo>
                  <a:lnTo>
                    <a:pt x="20" y="249"/>
                  </a:lnTo>
                  <a:lnTo>
                    <a:pt x="108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476">
              <a:extLst>
                <a:ext uri="{FF2B5EF4-FFF2-40B4-BE49-F238E27FC236}">
                  <a16:creationId xmlns:a16="http://schemas.microsoft.com/office/drawing/2014/main" id="{0A1ADB7E-0C0D-4D04-BA84-AFBCB2CE8F0E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31991303" y="17781588"/>
              <a:ext cx="319088" cy="185737"/>
            </a:xfrm>
            <a:custGeom>
              <a:avLst/>
              <a:gdLst>
                <a:gd name="T0" fmla="*/ 355 w 389"/>
                <a:gd name="T1" fmla="*/ 34 h 224"/>
                <a:gd name="T2" fmla="*/ 389 w 389"/>
                <a:gd name="T3" fmla="*/ 24 h 224"/>
                <a:gd name="T4" fmla="*/ 389 w 389"/>
                <a:gd name="T5" fmla="*/ 0 h 224"/>
                <a:gd name="T6" fmla="*/ 350 w 389"/>
                <a:gd name="T7" fmla="*/ 2 h 224"/>
                <a:gd name="T8" fmla="*/ 302 w 389"/>
                <a:gd name="T9" fmla="*/ 0 h 224"/>
                <a:gd name="T10" fmla="*/ 302 w 389"/>
                <a:gd name="T11" fmla="*/ 24 h 224"/>
                <a:gd name="T12" fmla="*/ 331 w 389"/>
                <a:gd name="T13" fmla="*/ 30 h 224"/>
                <a:gd name="T14" fmla="*/ 329 w 389"/>
                <a:gd name="T15" fmla="*/ 36 h 224"/>
                <a:gd name="T16" fmla="*/ 277 w 389"/>
                <a:gd name="T17" fmla="*/ 163 h 224"/>
                <a:gd name="T18" fmla="*/ 220 w 389"/>
                <a:gd name="T19" fmla="*/ 24 h 224"/>
                <a:gd name="T20" fmla="*/ 248 w 389"/>
                <a:gd name="T21" fmla="*/ 24 h 224"/>
                <a:gd name="T22" fmla="*/ 248 w 389"/>
                <a:gd name="T23" fmla="*/ 0 h 224"/>
                <a:gd name="T24" fmla="*/ 191 w 389"/>
                <a:gd name="T25" fmla="*/ 2 h 224"/>
                <a:gd name="T26" fmla="*/ 141 w 389"/>
                <a:gd name="T27" fmla="*/ 0 h 224"/>
                <a:gd name="T28" fmla="*/ 141 w 389"/>
                <a:gd name="T29" fmla="*/ 24 h 224"/>
                <a:gd name="T30" fmla="*/ 171 w 389"/>
                <a:gd name="T31" fmla="*/ 24 h 224"/>
                <a:gd name="T32" fmla="*/ 181 w 389"/>
                <a:gd name="T33" fmla="*/ 50 h 224"/>
                <a:gd name="T34" fmla="*/ 179 w 389"/>
                <a:gd name="T35" fmla="*/ 57 h 224"/>
                <a:gd name="T36" fmla="*/ 140 w 389"/>
                <a:gd name="T37" fmla="*/ 153 h 224"/>
                <a:gd name="T38" fmla="*/ 87 w 389"/>
                <a:gd name="T39" fmla="*/ 24 h 224"/>
                <a:gd name="T40" fmla="*/ 115 w 389"/>
                <a:gd name="T41" fmla="*/ 24 h 224"/>
                <a:gd name="T42" fmla="*/ 115 w 389"/>
                <a:gd name="T43" fmla="*/ 0 h 224"/>
                <a:gd name="T44" fmla="*/ 54 w 389"/>
                <a:gd name="T45" fmla="*/ 2 h 224"/>
                <a:gd name="T46" fmla="*/ 0 w 389"/>
                <a:gd name="T47" fmla="*/ 0 h 224"/>
                <a:gd name="T48" fmla="*/ 0 w 389"/>
                <a:gd name="T49" fmla="*/ 24 h 224"/>
                <a:gd name="T50" fmla="*/ 29 w 389"/>
                <a:gd name="T51" fmla="*/ 24 h 224"/>
                <a:gd name="T52" fmla="*/ 105 w 389"/>
                <a:gd name="T53" fmla="*/ 210 h 224"/>
                <a:gd name="T54" fmla="*/ 123 w 389"/>
                <a:gd name="T55" fmla="*/ 224 h 224"/>
                <a:gd name="T56" fmla="*/ 141 w 389"/>
                <a:gd name="T57" fmla="*/ 210 h 224"/>
                <a:gd name="T58" fmla="*/ 194 w 389"/>
                <a:gd name="T59" fmla="*/ 81 h 224"/>
                <a:gd name="T60" fmla="*/ 247 w 389"/>
                <a:gd name="T61" fmla="*/ 210 h 224"/>
                <a:gd name="T62" fmla="*/ 265 w 389"/>
                <a:gd name="T63" fmla="*/ 224 h 224"/>
                <a:gd name="T64" fmla="*/ 283 w 389"/>
                <a:gd name="T65" fmla="*/ 210 h 224"/>
                <a:gd name="T66" fmla="*/ 355 w 389"/>
                <a:gd name="T67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9" h="224">
                  <a:moveTo>
                    <a:pt x="355" y="34"/>
                  </a:moveTo>
                  <a:cubicBezTo>
                    <a:pt x="357" y="28"/>
                    <a:pt x="359" y="24"/>
                    <a:pt x="389" y="24"/>
                  </a:cubicBezTo>
                  <a:lnTo>
                    <a:pt x="389" y="0"/>
                  </a:lnTo>
                  <a:cubicBezTo>
                    <a:pt x="377" y="1"/>
                    <a:pt x="362" y="2"/>
                    <a:pt x="350" y="2"/>
                  </a:cubicBezTo>
                  <a:cubicBezTo>
                    <a:pt x="337" y="2"/>
                    <a:pt x="313" y="1"/>
                    <a:pt x="302" y="0"/>
                  </a:cubicBezTo>
                  <a:lnTo>
                    <a:pt x="302" y="24"/>
                  </a:lnTo>
                  <a:cubicBezTo>
                    <a:pt x="307" y="24"/>
                    <a:pt x="331" y="24"/>
                    <a:pt x="331" y="30"/>
                  </a:cubicBezTo>
                  <a:cubicBezTo>
                    <a:pt x="331" y="31"/>
                    <a:pt x="330" y="34"/>
                    <a:pt x="329" y="36"/>
                  </a:cubicBezTo>
                  <a:lnTo>
                    <a:pt x="277" y="163"/>
                  </a:lnTo>
                  <a:lnTo>
                    <a:pt x="220" y="24"/>
                  </a:lnTo>
                  <a:lnTo>
                    <a:pt x="248" y="24"/>
                  </a:lnTo>
                  <a:lnTo>
                    <a:pt x="248" y="0"/>
                  </a:lnTo>
                  <a:cubicBezTo>
                    <a:pt x="232" y="1"/>
                    <a:pt x="206" y="2"/>
                    <a:pt x="191" y="2"/>
                  </a:cubicBezTo>
                  <a:cubicBezTo>
                    <a:pt x="170" y="2"/>
                    <a:pt x="149" y="1"/>
                    <a:pt x="141" y="0"/>
                  </a:cubicBezTo>
                  <a:lnTo>
                    <a:pt x="141" y="24"/>
                  </a:lnTo>
                  <a:lnTo>
                    <a:pt x="171" y="24"/>
                  </a:lnTo>
                  <a:cubicBezTo>
                    <a:pt x="181" y="49"/>
                    <a:pt x="181" y="50"/>
                    <a:pt x="181" y="50"/>
                  </a:cubicBezTo>
                  <a:cubicBezTo>
                    <a:pt x="181" y="52"/>
                    <a:pt x="180" y="55"/>
                    <a:pt x="179" y="57"/>
                  </a:cubicBezTo>
                  <a:lnTo>
                    <a:pt x="140" y="153"/>
                  </a:lnTo>
                  <a:lnTo>
                    <a:pt x="87" y="24"/>
                  </a:lnTo>
                  <a:lnTo>
                    <a:pt x="115" y="24"/>
                  </a:lnTo>
                  <a:lnTo>
                    <a:pt x="115" y="0"/>
                  </a:lnTo>
                  <a:cubicBezTo>
                    <a:pt x="95" y="1"/>
                    <a:pt x="75" y="2"/>
                    <a:pt x="54" y="2"/>
                  </a:cubicBezTo>
                  <a:cubicBezTo>
                    <a:pt x="39" y="2"/>
                    <a:pt x="17" y="1"/>
                    <a:pt x="0" y="0"/>
                  </a:cubicBezTo>
                  <a:lnTo>
                    <a:pt x="0" y="24"/>
                  </a:lnTo>
                  <a:lnTo>
                    <a:pt x="29" y="24"/>
                  </a:lnTo>
                  <a:lnTo>
                    <a:pt x="105" y="210"/>
                  </a:lnTo>
                  <a:cubicBezTo>
                    <a:pt x="109" y="219"/>
                    <a:pt x="111" y="224"/>
                    <a:pt x="123" y="224"/>
                  </a:cubicBezTo>
                  <a:cubicBezTo>
                    <a:pt x="136" y="224"/>
                    <a:pt x="138" y="219"/>
                    <a:pt x="141" y="210"/>
                  </a:cubicBezTo>
                  <a:lnTo>
                    <a:pt x="194" y="81"/>
                  </a:lnTo>
                  <a:lnTo>
                    <a:pt x="247" y="210"/>
                  </a:lnTo>
                  <a:cubicBezTo>
                    <a:pt x="251" y="219"/>
                    <a:pt x="253" y="224"/>
                    <a:pt x="265" y="224"/>
                  </a:cubicBezTo>
                  <a:cubicBezTo>
                    <a:pt x="277" y="224"/>
                    <a:pt x="279" y="219"/>
                    <a:pt x="283" y="210"/>
                  </a:cubicBezTo>
                  <a:lnTo>
                    <a:pt x="355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477">
              <a:extLst>
                <a:ext uri="{FF2B5EF4-FFF2-40B4-BE49-F238E27FC236}">
                  <a16:creationId xmlns:a16="http://schemas.microsoft.com/office/drawing/2014/main" id="{7CA862EF-7349-48A5-8D0B-E605C6D6EA86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2334203" y="17835563"/>
              <a:ext cx="85725" cy="193675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9"/>
                    <a:pt x="53" y="191"/>
                  </a:cubicBezTo>
                  <a:cubicBezTo>
                    <a:pt x="56" y="181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6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9" name="Freeform 478">
              <a:extLst>
                <a:ext uri="{FF2B5EF4-FFF2-40B4-BE49-F238E27FC236}">
                  <a16:creationId xmlns:a16="http://schemas.microsoft.com/office/drawing/2014/main" id="{B5B0F9C8-DFD6-44EE-B76A-A79AAE2CACB2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2491365" y="17921288"/>
              <a:ext cx="47625" cy="123825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0" name="Freeform 479">
              <a:extLst>
                <a:ext uri="{FF2B5EF4-FFF2-40B4-BE49-F238E27FC236}">
                  <a16:creationId xmlns:a16="http://schemas.microsoft.com/office/drawing/2014/main" id="{DC81A139-BCFE-4159-8025-EB6A7CA6303B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2646940" y="17781588"/>
              <a:ext cx="230188" cy="184150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1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8 w 281"/>
                <a:gd name="T45" fmla="*/ 222 h 222"/>
                <a:gd name="T46" fmla="*/ 98 w 281"/>
                <a:gd name="T47" fmla="*/ 198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4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6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4"/>
                    <a:pt x="271" y="24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1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4" y="220"/>
                    <a:pt x="46" y="220"/>
                  </a:cubicBezTo>
                  <a:cubicBezTo>
                    <a:pt x="59" y="220"/>
                    <a:pt x="88" y="221"/>
                    <a:pt x="98" y="222"/>
                  </a:cubicBezTo>
                  <a:lnTo>
                    <a:pt x="98" y="198"/>
                  </a:lnTo>
                  <a:cubicBezTo>
                    <a:pt x="89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3" y="188"/>
                  </a:cubicBezTo>
                  <a:lnTo>
                    <a:pt x="131" y="134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5" y="221"/>
                    <a:pt x="281" y="222"/>
                  </a:cubicBezTo>
                  <a:lnTo>
                    <a:pt x="281" y="198"/>
                  </a:lnTo>
                  <a:lnTo>
                    <a:pt x="246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480">
              <a:extLst>
                <a:ext uri="{FF2B5EF4-FFF2-40B4-BE49-F238E27FC236}">
                  <a16:creationId xmlns:a16="http://schemas.microsoft.com/office/drawing/2014/main" id="{794493F2-3B16-4173-8DF3-A63DD4823E05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2908878" y="17656175"/>
              <a:ext cx="90488" cy="412750"/>
            </a:xfrm>
            <a:custGeom>
              <a:avLst/>
              <a:gdLst>
                <a:gd name="T0" fmla="*/ 109 w 111"/>
                <a:gd name="T1" fmla="*/ 258 h 499"/>
                <a:gd name="T2" fmla="*/ 111 w 111"/>
                <a:gd name="T3" fmla="*/ 249 h 499"/>
                <a:gd name="T4" fmla="*/ 109 w 111"/>
                <a:gd name="T5" fmla="*/ 241 h 499"/>
                <a:gd name="T6" fmla="*/ 22 w 111"/>
                <a:gd name="T7" fmla="*/ 11 h 499"/>
                <a:gd name="T8" fmla="*/ 10 w 111"/>
                <a:gd name="T9" fmla="*/ 0 h 499"/>
                <a:gd name="T10" fmla="*/ 0 w 111"/>
                <a:gd name="T11" fmla="*/ 10 h 499"/>
                <a:gd name="T12" fmla="*/ 3 w 111"/>
                <a:gd name="T13" fmla="*/ 18 h 499"/>
                <a:gd name="T14" fmla="*/ 91 w 111"/>
                <a:gd name="T15" fmla="*/ 249 h 499"/>
                <a:gd name="T16" fmla="*/ 3 w 111"/>
                <a:gd name="T17" fmla="*/ 480 h 499"/>
                <a:gd name="T18" fmla="*/ 0 w 111"/>
                <a:gd name="T19" fmla="*/ 489 h 499"/>
                <a:gd name="T20" fmla="*/ 10 w 111"/>
                <a:gd name="T21" fmla="*/ 499 h 499"/>
                <a:gd name="T22" fmla="*/ 21 w 111"/>
                <a:gd name="T23" fmla="*/ 489 h 499"/>
                <a:gd name="T24" fmla="*/ 109 w 111"/>
                <a:gd name="T25" fmla="*/ 25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9" y="258"/>
                  </a:moveTo>
                  <a:cubicBezTo>
                    <a:pt x="111" y="252"/>
                    <a:pt x="111" y="251"/>
                    <a:pt x="111" y="249"/>
                  </a:cubicBezTo>
                  <a:cubicBezTo>
                    <a:pt x="111" y="248"/>
                    <a:pt x="111" y="247"/>
                    <a:pt x="109" y="241"/>
                  </a:cubicBezTo>
                  <a:lnTo>
                    <a:pt x="22" y="11"/>
                  </a:lnTo>
                  <a:cubicBezTo>
                    <a:pt x="19" y="3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"/>
                    <a:pt x="0" y="12"/>
                    <a:pt x="3" y="18"/>
                  </a:cubicBezTo>
                  <a:lnTo>
                    <a:pt x="91" y="249"/>
                  </a:lnTo>
                  <a:lnTo>
                    <a:pt x="3" y="480"/>
                  </a:lnTo>
                  <a:cubicBezTo>
                    <a:pt x="0" y="485"/>
                    <a:pt x="0" y="486"/>
                    <a:pt x="0" y="489"/>
                  </a:cubicBezTo>
                  <a:cubicBezTo>
                    <a:pt x="0" y="494"/>
                    <a:pt x="5" y="499"/>
                    <a:pt x="10" y="499"/>
                  </a:cubicBezTo>
                  <a:cubicBezTo>
                    <a:pt x="17" y="499"/>
                    <a:pt x="19" y="494"/>
                    <a:pt x="21" y="489"/>
                  </a:cubicBezTo>
                  <a:lnTo>
                    <a:pt x="109" y="25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481">
              <a:extLst>
                <a:ext uri="{FF2B5EF4-FFF2-40B4-BE49-F238E27FC236}">
                  <a16:creationId xmlns:a16="http://schemas.microsoft.com/office/drawing/2014/main" id="{ED0F95A4-3B2B-4B81-91CD-69104D06A75B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33067628" y="17656175"/>
              <a:ext cx="95250" cy="412750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Oval 482">
              <a:extLst>
                <a:ext uri="{FF2B5EF4-FFF2-40B4-BE49-F238E27FC236}">
                  <a16:creationId xmlns:a16="http://schemas.microsoft.com/office/drawing/2014/main" id="{977B46C4-393B-44CE-9D43-0D593D09EAE6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3329565" y="17840325"/>
              <a:ext cx="42863" cy="4445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4" name="Freeform 483">
              <a:extLst>
                <a:ext uri="{FF2B5EF4-FFF2-40B4-BE49-F238E27FC236}">
                  <a16:creationId xmlns:a16="http://schemas.microsoft.com/office/drawing/2014/main" id="{AAFBF584-59D8-4E02-BB84-B755FAD6E348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3507365" y="17781588"/>
              <a:ext cx="230188" cy="184150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4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4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85" name="Freeform 442" descr="\documentclass{article}&#10;\usepackage{amsmath}&#10;\usepackage{amssymb}&#10;\usepackage{bm}&#10;&#10;\pagestyle{empty}&#10;\begin{document}&#10;&#10;\[&#10;\Rightarrow&#10;\]&#10;&#10;\end{document}" title="IguanaTex Vector Display">
            <a:extLst>
              <a:ext uri="{FF2B5EF4-FFF2-40B4-BE49-F238E27FC236}">
                <a16:creationId xmlns:a16="http://schemas.microsoft.com/office/drawing/2014/main" id="{53CF7F37-9D87-4625-A877-42E36E4BF38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27382931" y="17691362"/>
            <a:ext cx="518171" cy="331628"/>
          </a:xfrm>
          <a:custGeom>
            <a:avLst/>
            <a:gdLst>
              <a:gd name="T0" fmla="*/ 335 w 444"/>
              <a:gd name="T1" fmla="*/ 99 h 275"/>
              <a:gd name="T2" fmla="*/ 398 w 444"/>
              <a:gd name="T3" fmla="*/ 138 h 275"/>
              <a:gd name="T4" fmla="*/ 335 w 444"/>
              <a:gd name="T5" fmla="*/ 176 h 275"/>
              <a:gd name="T6" fmla="*/ 18 w 444"/>
              <a:gd name="T7" fmla="*/ 176 h 275"/>
              <a:gd name="T8" fmla="*/ 0 w 444"/>
              <a:gd name="T9" fmla="*/ 186 h 275"/>
              <a:gd name="T10" fmla="*/ 17 w 444"/>
              <a:gd name="T11" fmla="*/ 196 h 275"/>
              <a:gd name="T12" fmla="*/ 313 w 444"/>
              <a:gd name="T13" fmla="*/ 196 h 275"/>
              <a:gd name="T14" fmla="*/ 263 w 444"/>
              <a:gd name="T15" fmla="*/ 270 h 275"/>
              <a:gd name="T16" fmla="*/ 272 w 444"/>
              <a:gd name="T17" fmla="*/ 275 h 275"/>
              <a:gd name="T18" fmla="*/ 282 w 444"/>
              <a:gd name="T19" fmla="*/ 271 h 275"/>
              <a:gd name="T20" fmla="*/ 339 w 444"/>
              <a:gd name="T21" fmla="*/ 197 h 275"/>
              <a:gd name="T22" fmla="*/ 433 w 444"/>
              <a:gd name="T23" fmla="*/ 145 h 275"/>
              <a:gd name="T24" fmla="*/ 443 w 444"/>
              <a:gd name="T25" fmla="*/ 141 h 275"/>
              <a:gd name="T26" fmla="*/ 444 w 444"/>
              <a:gd name="T27" fmla="*/ 138 h 275"/>
              <a:gd name="T28" fmla="*/ 443 w 444"/>
              <a:gd name="T29" fmla="*/ 135 h 275"/>
              <a:gd name="T30" fmla="*/ 442 w 444"/>
              <a:gd name="T31" fmla="*/ 134 h 275"/>
              <a:gd name="T32" fmla="*/ 431 w 444"/>
              <a:gd name="T33" fmla="*/ 130 h 275"/>
              <a:gd name="T34" fmla="*/ 285 w 444"/>
              <a:gd name="T35" fmla="*/ 11 h 275"/>
              <a:gd name="T36" fmla="*/ 272 w 444"/>
              <a:gd name="T37" fmla="*/ 0 h 275"/>
              <a:gd name="T38" fmla="*/ 263 w 444"/>
              <a:gd name="T39" fmla="*/ 6 h 275"/>
              <a:gd name="T40" fmla="*/ 313 w 444"/>
              <a:gd name="T41" fmla="*/ 79 h 275"/>
              <a:gd name="T42" fmla="*/ 17 w 444"/>
              <a:gd name="T43" fmla="*/ 79 h 275"/>
              <a:gd name="T44" fmla="*/ 0 w 444"/>
              <a:gd name="T45" fmla="*/ 89 h 275"/>
              <a:gd name="T46" fmla="*/ 18 w 444"/>
              <a:gd name="T47" fmla="*/ 99 h 275"/>
              <a:gd name="T48" fmla="*/ 335 w 444"/>
              <a:gd name="T49" fmla="*/ 99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44" h="275">
                <a:moveTo>
                  <a:pt x="335" y="99"/>
                </a:moveTo>
                <a:cubicBezTo>
                  <a:pt x="356" y="117"/>
                  <a:pt x="382" y="130"/>
                  <a:pt x="398" y="138"/>
                </a:cubicBezTo>
                <a:cubicBezTo>
                  <a:pt x="380" y="146"/>
                  <a:pt x="356" y="159"/>
                  <a:pt x="335" y="176"/>
                </a:cubicBezTo>
                <a:lnTo>
                  <a:pt x="18" y="176"/>
                </a:lnTo>
                <a:cubicBezTo>
                  <a:pt x="9" y="176"/>
                  <a:pt x="0" y="176"/>
                  <a:pt x="0" y="186"/>
                </a:cubicBezTo>
                <a:cubicBezTo>
                  <a:pt x="0" y="196"/>
                  <a:pt x="9" y="196"/>
                  <a:pt x="17" y="196"/>
                </a:cubicBezTo>
                <a:lnTo>
                  <a:pt x="313" y="196"/>
                </a:lnTo>
                <a:cubicBezTo>
                  <a:pt x="289" y="219"/>
                  <a:pt x="263" y="263"/>
                  <a:pt x="263" y="270"/>
                </a:cubicBezTo>
                <a:cubicBezTo>
                  <a:pt x="263" y="275"/>
                  <a:pt x="269" y="275"/>
                  <a:pt x="272" y="275"/>
                </a:cubicBezTo>
                <a:cubicBezTo>
                  <a:pt x="276" y="275"/>
                  <a:pt x="280" y="275"/>
                  <a:pt x="282" y="271"/>
                </a:cubicBezTo>
                <a:cubicBezTo>
                  <a:pt x="292" y="252"/>
                  <a:pt x="306" y="226"/>
                  <a:pt x="339" y="197"/>
                </a:cubicBezTo>
                <a:cubicBezTo>
                  <a:pt x="373" y="166"/>
                  <a:pt x="407" y="153"/>
                  <a:pt x="433" y="145"/>
                </a:cubicBezTo>
                <a:cubicBezTo>
                  <a:pt x="441" y="142"/>
                  <a:pt x="442" y="142"/>
                  <a:pt x="443" y="141"/>
                </a:cubicBezTo>
                <a:cubicBezTo>
                  <a:pt x="444" y="140"/>
                  <a:pt x="444" y="139"/>
                  <a:pt x="444" y="138"/>
                </a:cubicBezTo>
                <a:cubicBezTo>
                  <a:pt x="444" y="137"/>
                  <a:pt x="444" y="136"/>
                  <a:pt x="443" y="135"/>
                </a:cubicBezTo>
                <a:lnTo>
                  <a:pt x="442" y="134"/>
                </a:lnTo>
                <a:cubicBezTo>
                  <a:pt x="441" y="133"/>
                  <a:pt x="440" y="133"/>
                  <a:pt x="431" y="130"/>
                </a:cubicBezTo>
                <a:cubicBezTo>
                  <a:pt x="363" y="110"/>
                  <a:pt x="313" y="64"/>
                  <a:pt x="285" y="11"/>
                </a:cubicBezTo>
                <a:cubicBezTo>
                  <a:pt x="280" y="1"/>
                  <a:pt x="279" y="0"/>
                  <a:pt x="272" y="0"/>
                </a:cubicBezTo>
                <a:cubicBezTo>
                  <a:pt x="269" y="0"/>
                  <a:pt x="263" y="0"/>
                  <a:pt x="263" y="6"/>
                </a:cubicBezTo>
                <a:cubicBezTo>
                  <a:pt x="263" y="12"/>
                  <a:pt x="288" y="56"/>
                  <a:pt x="313" y="79"/>
                </a:cubicBezTo>
                <a:lnTo>
                  <a:pt x="17" y="79"/>
                </a:lnTo>
                <a:cubicBezTo>
                  <a:pt x="9" y="79"/>
                  <a:pt x="0" y="79"/>
                  <a:pt x="0" y="89"/>
                </a:cubicBezTo>
                <a:cubicBezTo>
                  <a:pt x="0" y="99"/>
                  <a:pt x="9" y="99"/>
                  <a:pt x="18" y="99"/>
                </a:cubicBezTo>
                <a:lnTo>
                  <a:pt x="335" y="99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6" name="Rectangle: Rounded Corners 885">
            <a:extLst>
              <a:ext uri="{FF2B5EF4-FFF2-40B4-BE49-F238E27FC236}">
                <a16:creationId xmlns:a16="http://schemas.microsoft.com/office/drawing/2014/main" id="{C24DF37A-F23B-41F7-B642-D8F1AD8AD417}"/>
              </a:ext>
            </a:extLst>
          </p:cNvPr>
          <p:cNvSpPr/>
          <p:nvPr/>
        </p:nvSpPr>
        <p:spPr>
          <a:xfrm>
            <a:off x="30611803" y="17266188"/>
            <a:ext cx="2828502" cy="1103727"/>
          </a:xfrm>
          <a:prstGeom prst="roundRect">
            <a:avLst/>
          </a:prstGeom>
          <a:noFill/>
          <a:ln w="38100" cap="flat">
            <a:solidFill>
              <a:srgbClr val="5F86C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87" name="Rectangle: Rounded Corners 886">
            <a:extLst>
              <a:ext uri="{FF2B5EF4-FFF2-40B4-BE49-F238E27FC236}">
                <a16:creationId xmlns:a16="http://schemas.microsoft.com/office/drawing/2014/main" id="{B7771064-E74E-44F5-B50E-6E0460A72AE8}"/>
              </a:ext>
            </a:extLst>
          </p:cNvPr>
          <p:cNvSpPr/>
          <p:nvPr/>
        </p:nvSpPr>
        <p:spPr>
          <a:xfrm>
            <a:off x="33682169" y="17523951"/>
            <a:ext cx="324000" cy="738897"/>
          </a:xfrm>
          <a:prstGeom prst="roundRect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2DE9BE59-FE5A-4E98-9DEA-1259B41E0882}"/>
              </a:ext>
            </a:extLst>
          </p:cNvPr>
          <p:cNvSpPr txBox="1"/>
          <p:nvPr/>
        </p:nvSpPr>
        <p:spPr>
          <a:xfrm>
            <a:off x="31183593" y="16768007"/>
            <a:ext cx="166903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Scalar</a:t>
            </a:r>
            <a:endParaRPr lang="zh-CN" altLang="en-US" sz="2400" b="1" dirty="0">
              <a:solidFill>
                <a:srgbClr val="5F86CD"/>
              </a:solidFill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A210DEF0-DE42-4EC7-BA40-231AB26C04DB}"/>
              </a:ext>
            </a:extLst>
          </p:cNvPr>
          <p:cNvSpPr txBox="1"/>
          <p:nvPr/>
        </p:nvSpPr>
        <p:spPr>
          <a:xfrm>
            <a:off x="33900722" y="16773201"/>
            <a:ext cx="161586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Contains </a:t>
            </a:r>
            <a:r>
              <a:rPr lang="en-US" altLang="zh-CN" sz="2400" b="1" u="sng" dirty="0">
                <a:solidFill>
                  <a:srgbClr val="C00000"/>
                </a:solidFill>
              </a:rPr>
              <a:t>both</a:t>
            </a:r>
            <a:r>
              <a:rPr lang="en-US" altLang="zh-CN" sz="2400" b="1" dirty="0">
                <a:solidFill>
                  <a:srgbClr val="C00000"/>
                </a:solidFill>
              </a:rPr>
              <a:t> core &amp; bg. features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890" name="Rectangle: Rounded Corners 889">
            <a:extLst>
              <a:ext uri="{FF2B5EF4-FFF2-40B4-BE49-F238E27FC236}">
                <a16:creationId xmlns:a16="http://schemas.microsoft.com/office/drawing/2014/main" id="{D6C633F1-6D8A-4B97-A09A-85E7F8358CCB}"/>
              </a:ext>
            </a:extLst>
          </p:cNvPr>
          <p:cNvSpPr/>
          <p:nvPr/>
        </p:nvSpPr>
        <p:spPr>
          <a:xfrm>
            <a:off x="29493403" y="16724387"/>
            <a:ext cx="5858449" cy="1764000"/>
          </a:xfrm>
          <a:prstGeom prst="roundRect">
            <a:avLst/>
          </a:prstGeom>
          <a:noFill/>
          <a:ln w="38100" cap="flat">
            <a:solidFill>
              <a:srgbClr val="B4C7E7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1DC44B94-F7C0-4D19-897C-040817055748}"/>
              </a:ext>
            </a:extLst>
          </p:cNvPr>
          <p:cNvSpPr txBox="1"/>
          <p:nvPr/>
        </p:nvSpPr>
        <p:spPr>
          <a:xfrm>
            <a:off x="31122059" y="16275441"/>
            <a:ext cx="260113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A3BBE1"/>
                </a:solidFill>
              </a:rPr>
              <a:t>Expected gradient</a:t>
            </a:r>
            <a:endParaRPr lang="zh-CN" altLang="en-US" sz="2400" b="1" dirty="0">
              <a:solidFill>
                <a:srgbClr val="A3BBE1"/>
              </a:solidFill>
            </a:endParaRPr>
          </a:p>
        </p:txBody>
      </p:sp>
      <p:sp>
        <p:nvSpPr>
          <p:cNvPr id="892" name="Arc 891">
            <a:extLst>
              <a:ext uri="{FF2B5EF4-FFF2-40B4-BE49-F238E27FC236}">
                <a16:creationId xmlns:a16="http://schemas.microsoft.com/office/drawing/2014/main" id="{8F66B73A-0185-4F59-AE08-4C77088D8F29}"/>
              </a:ext>
            </a:extLst>
          </p:cNvPr>
          <p:cNvSpPr/>
          <p:nvPr/>
        </p:nvSpPr>
        <p:spPr>
          <a:xfrm rot="10318399" flipV="1">
            <a:off x="31369281" y="15359931"/>
            <a:ext cx="1195861" cy="1249042"/>
          </a:xfrm>
          <a:prstGeom prst="arc">
            <a:avLst>
              <a:gd name="adj1" fmla="val 17931319"/>
              <a:gd name="adj2" fmla="val 1858133"/>
            </a:avLst>
          </a:prstGeom>
          <a:ln w="44450">
            <a:solidFill>
              <a:srgbClr val="5F86CD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B4C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386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EEBF248-734D-4ABC-A30B-834F6DCA6319}"/>
              </a:ext>
            </a:extLst>
          </p:cNvPr>
          <p:cNvGrpSpPr/>
          <p:nvPr/>
        </p:nvGrpSpPr>
        <p:grpSpPr>
          <a:xfrm>
            <a:off x="17980026" y="3796299"/>
            <a:ext cx="17659859" cy="6872898"/>
            <a:chOff x="17980026" y="3789635"/>
            <a:chExt cx="17659859" cy="6872898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72DC92A-E5E1-4009-B070-D26F5743BAA9}"/>
                </a:ext>
              </a:extLst>
            </p:cNvPr>
            <p:cNvSpPr/>
            <p:nvPr/>
          </p:nvSpPr>
          <p:spPr>
            <a:xfrm>
              <a:off x="18205522" y="4362533"/>
              <a:ext cx="17434363" cy="6300000"/>
            </a:xfrm>
            <a:prstGeom prst="roundRect">
              <a:avLst>
                <a:gd name="adj" fmla="val 9709"/>
              </a:avLst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88429B2-7529-455B-928A-A029C3FCBF23}"/>
                </a:ext>
              </a:extLst>
            </p:cNvPr>
            <p:cNvSpPr/>
            <p:nvPr/>
          </p:nvSpPr>
          <p:spPr>
            <a:xfrm>
              <a:off x="18890526" y="4001707"/>
              <a:ext cx="8337708" cy="1021554"/>
            </a:xfrm>
            <a:prstGeom prst="roundRect">
              <a:avLst/>
            </a:prstGeom>
            <a:solidFill>
              <a:srgbClr val="002060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56D0C45-101B-4510-A042-1DE63E7939F2}"/>
                </a:ext>
              </a:extLst>
            </p:cNvPr>
            <p:cNvSpPr/>
            <p:nvPr/>
          </p:nvSpPr>
          <p:spPr>
            <a:xfrm>
              <a:off x="17980026" y="3789635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8" name="TextBox 35 5">
              <a:extLst>
                <a:ext uri="{FF2B5EF4-FFF2-40B4-BE49-F238E27FC236}">
                  <a16:creationId xmlns:a16="http://schemas.microsoft.com/office/drawing/2014/main" id="{543D0480-A831-4DA4-9E3B-8B0CEDE57C39}"/>
                </a:ext>
              </a:extLst>
            </p:cNvPr>
            <p:cNvSpPr txBox="1"/>
            <p:nvPr/>
          </p:nvSpPr>
          <p:spPr>
            <a:xfrm>
              <a:off x="18839725" y="4158541"/>
              <a:ext cx="8676577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Main findings and takeaways</a:t>
              </a:r>
              <a:endParaRPr sz="4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Rocket with solid fill">
              <a:extLst>
                <a:ext uri="{FF2B5EF4-FFF2-40B4-BE49-F238E27FC236}">
                  <a16:creationId xmlns:a16="http://schemas.microsoft.com/office/drawing/2014/main" id="{A08DC901-2074-4179-8B44-3676F917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18205522" y="4068139"/>
              <a:ext cx="936000" cy="936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59C7B2-F88E-4B14-98A6-449CE92D80CC}"/>
              </a:ext>
            </a:extLst>
          </p:cNvPr>
          <p:cNvGrpSpPr/>
          <p:nvPr/>
        </p:nvGrpSpPr>
        <p:grpSpPr>
          <a:xfrm>
            <a:off x="18006778" y="10903990"/>
            <a:ext cx="17606354" cy="10438040"/>
            <a:chOff x="17980032" y="10903990"/>
            <a:chExt cx="17606354" cy="1043804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199D846-2DE5-471B-ADA5-C57F3F67F709}"/>
                </a:ext>
              </a:extLst>
            </p:cNvPr>
            <p:cNvSpPr/>
            <p:nvPr/>
          </p:nvSpPr>
          <p:spPr>
            <a:xfrm>
              <a:off x="18191786" y="11478030"/>
              <a:ext cx="17394600" cy="9864000"/>
            </a:xfrm>
            <a:prstGeom prst="roundRect">
              <a:avLst>
                <a:gd name="adj" fmla="val 5695"/>
              </a:avLst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0F2510B-B0C5-49D9-8D6A-DC2C2C25B760}"/>
                </a:ext>
              </a:extLst>
            </p:cNvPr>
            <p:cNvSpPr/>
            <p:nvPr/>
          </p:nvSpPr>
          <p:spPr>
            <a:xfrm>
              <a:off x="18715437" y="11073918"/>
              <a:ext cx="6107858" cy="1021554"/>
            </a:xfrm>
            <a:prstGeom prst="roundRect">
              <a:avLst/>
            </a:prstGeom>
            <a:solidFill>
              <a:srgbClr val="002060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6" name="TextBox 35 6">
              <a:extLst>
                <a:ext uri="{FF2B5EF4-FFF2-40B4-BE49-F238E27FC236}">
                  <a16:creationId xmlns:a16="http://schemas.microsoft.com/office/drawing/2014/main" id="{D6F62ED9-8727-4606-ACB7-9CB51DAE9FAF}"/>
                </a:ext>
              </a:extLst>
            </p:cNvPr>
            <p:cNvSpPr txBox="1"/>
            <p:nvPr/>
          </p:nvSpPr>
          <p:spPr>
            <a:xfrm>
              <a:off x="18753536" y="11230752"/>
              <a:ext cx="6295249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Theoretical</a:t>
              </a:r>
              <a:r>
                <a:rPr lang="en-US" sz="4000" dirty="0">
                  <a:solidFill>
                    <a:schemeClr val="bg1"/>
                  </a:solidFill>
                </a:rPr>
                <a:t> results</a:t>
              </a:r>
              <a:endParaRPr sz="400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C5348FB-91A9-42D3-ADEE-E8F2EC270509}"/>
                </a:ext>
              </a:extLst>
            </p:cNvPr>
            <p:cNvSpPr/>
            <p:nvPr/>
          </p:nvSpPr>
          <p:spPr>
            <a:xfrm>
              <a:off x="17980032" y="10903990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93" name="Graphic 92" descr="Puzzle pieces with solid fill">
              <a:extLst>
                <a:ext uri="{FF2B5EF4-FFF2-40B4-BE49-F238E27FC236}">
                  <a16:creationId xmlns:a16="http://schemas.microsoft.com/office/drawing/2014/main" id="{FDEF8506-74A3-4051-8D84-61C5628C3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p:blipFill>
          <p:spPr>
            <a:xfrm>
              <a:off x="18196032" y="11119990"/>
              <a:ext cx="1008000" cy="1008000"/>
            </a:xfrm>
            <a:prstGeom prst="rect">
              <a:avLst/>
            </a:prstGeom>
          </p:spPr>
        </p:pic>
      </p:grpSp>
      <p:pic>
        <p:nvPicPr>
          <p:cNvPr id="48" name="图片 3">
            <a:extLst>
              <a:ext uri="{FF2B5EF4-FFF2-40B4-BE49-F238E27FC236}">
                <a16:creationId xmlns:a16="http://schemas.microsoft.com/office/drawing/2014/main" id="{FDB32AA5-03DB-4D99-B019-4BC96E61C061}"/>
              </a:ext>
            </a:extLst>
          </p:cNvPr>
          <p:cNvPicPr>
            <a:picLocks noChangeAspect="1"/>
          </p:cNvPicPr>
          <p:nvPr/>
        </p:nvPicPr>
        <p:blipFill>
          <a:blip r:embed="rId9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6125" y="2020485"/>
            <a:ext cx="3658996" cy="15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F3414A3-6445-4FED-B6CC-9F298989FE1A}"/>
              </a:ext>
            </a:extLst>
          </p:cNvPr>
          <p:cNvSpPr/>
          <p:nvPr/>
        </p:nvSpPr>
        <p:spPr>
          <a:xfrm>
            <a:off x="3443398" y="0"/>
            <a:ext cx="29930697" cy="3528000"/>
          </a:xfrm>
          <a:prstGeom prst="roundRect">
            <a:avLst>
              <a:gd name="adj" fmla="val 9155"/>
            </a:avLst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8" name="TextBox 42 1">
            <a:extLst>
              <a:ext uri="{FF2B5EF4-FFF2-40B4-BE49-F238E27FC236}">
                <a16:creationId xmlns:a16="http://schemas.microsoft.com/office/drawing/2014/main" id="{ED001C86-E023-4A7E-98D8-63D458977901}"/>
              </a:ext>
            </a:extLst>
          </p:cNvPr>
          <p:cNvSpPr txBox="1"/>
          <p:nvPr/>
        </p:nvSpPr>
        <p:spPr>
          <a:xfrm>
            <a:off x="33552919" y="-39492"/>
            <a:ext cx="2257447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 algn="ctr">
              <a:lnSpc>
                <a:spcPct val="120000"/>
              </a:lnSpc>
              <a:buSzPct val="100000"/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</a:p>
        </p:txBody>
      </p:sp>
      <p:sp>
        <p:nvSpPr>
          <p:cNvPr id="30" name="TextBox 35 1"/>
          <p:cNvSpPr txBox="1"/>
          <p:nvPr/>
        </p:nvSpPr>
        <p:spPr>
          <a:xfrm>
            <a:off x="3848437" y="2062049"/>
            <a:ext cx="1222589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contamination: Neural networks learn uncorrelated features and fail to generalize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37 1"/>
          <p:cNvSpPr txBox="1"/>
          <p:nvPr/>
        </p:nvSpPr>
        <p:spPr>
          <a:xfrm>
            <a:off x="16153844" y="2108065"/>
            <a:ext cx="14389655" cy="62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>
              <a:lnSpc>
                <a:spcPct val="120000"/>
              </a:lnSpc>
              <a:spcBef>
                <a:spcPts val="984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u="sng" dirty="0">
                <a:solidFill>
                  <a:schemeClr val="bg1"/>
                </a:solidFill>
              </a:rPr>
              <a:t>Tianren </a:t>
            </a:r>
            <a:r>
              <a:rPr lang="en-US" altLang="zh-CN" sz="3200" u="sng" dirty="0">
                <a:solidFill>
                  <a:schemeClr val="bg1"/>
                </a:solidFill>
              </a:rPr>
              <a:t>Z</a:t>
            </a:r>
            <a:r>
              <a:rPr lang="en-US" sz="3200" u="sng" dirty="0">
                <a:solidFill>
                  <a:schemeClr val="bg1"/>
                </a:solidFill>
              </a:rPr>
              <a:t>hang</a:t>
            </a:r>
            <a:r>
              <a:rPr lang="en-US" sz="3200" dirty="0">
                <a:solidFill>
                  <a:schemeClr val="bg1"/>
                </a:solidFill>
              </a:rPr>
              <a:t>*</a:t>
            </a:r>
            <a:r>
              <a:rPr lang="en-US" sz="3200" baseline="30000" dirty="0">
                <a:solidFill>
                  <a:schemeClr val="bg1"/>
                </a:solidFill>
              </a:rPr>
              <a:t>,1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Chujie Zhao*</a:t>
            </a:r>
            <a:r>
              <a:rPr lang="en-US" sz="3200" baseline="30000" dirty="0">
                <a:solidFill>
                  <a:schemeClr val="bg1"/>
                </a:solidFill>
              </a:rPr>
              <a:t>,1</a:t>
            </a:r>
            <a:r>
              <a:rPr sz="3200" dirty="0">
                <a:solidFill>
                  <a:schemeClr val="bg1"/>
                </a:solidFill>
              </a:rPr>
              <a:t>,</a:t>
            </a:r>
            <a:r>
              <a:rPr lang="en-US" sz="3200" dirty="0">
                <a:solidFill>
                  <a:schemeClr val="bg1"/>
                </a:solidFill>
              </a:rPr>
              <a:t> Guanyu Chen</a:t>
            </a:r>
            <a:r>
              <a:rPr lang="en-US" sz="3200" baseline="30000" dirty="0">
                <a:solidFill>
                  <a:schemeClr val="bg1"/>
                </a:solidFill>
              </a:rPr>
              <a:t>1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Yizhou Jiang</a:t>
            </a:r>
            <a:r>
              <a:rPr lang="en-US" sz="3200" baseline="30000" dirty="0">
                <a:solidFill>
                  <a:schemeClr val="bg1"/>
                </a:solidFill>
              </a:rPr>
              <a:t>1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Feng Chen</a:t>
            </a:r>
            <a:r>
              <a:rPr lang="en-US" sz="3200" baseline="30000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60" name="TextBox 35 2">
            <a:extLst>
              <a:ext uri="{FF2B5EF4-FFF2-40B4-BE49-F238E27FC236}">
                <a16:creationId xmlns:a16="http://schemas.microsoft.com/office/drawing/2014/main" id="{1F8F3980-3EDF-40AD-9990-54ADE51E6554}"/>
              </a:ext>
            </a:extLst>
          </p:cNvPr>
          <p:cNvSpPr txBox="1"/>
          <p:nvPr/>
        </p:nvSpPr>
        <p:spPr>
          <a:xfrm>
            <a:off x="3467101" y="141953"/>
            <a:ext cx="29906994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5600" b="1" dirty="0">
                <a:solidFill>
                  <a:schemeClr val="bg1"/>
                </a:solidFill>
              </a:rPr>
              <a:t>NNs are </a:t>
            </a:r>
            <a:r>
              <a:rPr lang="en-US" sz="5600" b="1" i="1" dirty="0">
                <a:solidFill>
                  <a:srgbClr val="BCCEEA"/>
                </a:solidFill>
              </a:rPr>
              <a:t>task-driven</a:t>
            </a:r>
            <a:r>
              <a:rPr lang="en-US" sz="5600" b="1" dirty="0">
                <a:solidFill>
                  <a:schemeClr val="bg1"/>
                </a:solidFill>
              </a:rPr>
              <a:t> feature learners. But are all </a:t>
            </a:r>
            <a:r>
              <a:rPr lang="en-US" sz="5600" b="1" i="1" dirty="0">
                <a:solidFill>
                  <a:srgbClr val="BFD0EB"/>
                </a:solidFill>
              </a:rPr>
              <a:t>features</a:t>
            </a:r>
            <a:r>
              <a:rPr lang="en-US" sz="5600" b="1" dirty="0">
                <a:solidFill>
                  <a:schemeClr val="bg1"/>
                </a:solidFill>
              </a:rPr>
              <a:t> learned by NNs </a:t>
            </a:r>
            <a:r>
              <a:rPr lang="en-US" sz="5600" b="1" i="1" dirty="0">
                <a:solidFill>
                  <a:srgbClr val="BFD0EB"/>
                </a:solidFill>
              </a:rPr>
              <a:t>task-relevant</a:t>
            </a:r>
            <a:r>
              <a:rPr lang="en-US" sz="5600" b="1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US" sz="5600" b="1" dirty="0">
                <a:solidFill>
                  <a:schemeClr val="bg1"/>
                </a:solidFill>
              </a:rPr>
              <a:t>(and how does that relate to </a:t>
            </a:r>
            <a:r>
              <a:rPr lang="en-US" sz="5600" b="1" i="1" dirty="0">
                <a:solidFill>
                  <a:srgbClr val="BFD0EB"/>
                </a:solidFill>
              </a:rPr>
              <a:t>generalization</a:t>
            </a:r>
            <a:r>
              <a:rPr lang="en-US" sz="5600" b="1" dirty="0">
                <a:solidFill>
                  <a:schemeClr val="bg1"/>
                </a:solidFill>
              </a:rPr>
              <a:t>?)</a:t>
            </a:r>
            <a:endParaRPr sz="5600" b="1" dirty="0">
              <a:solidFill>
                <a:schemeClr val="bg1"/>
              </a:solidFill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E1DAE5F2-B5B3-4AD1-895C-89BB98EA107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6504" y="467052"/>
            <a:ext cx="3313739" cy="1148444"/>
          </a:xfrm>
          <a:prstGeom prst="rect">
            <a:avLst/>
          </a:prstGeom>
        </p:spPr>
      </p:pic>
      <p:sp>
        <p:nvSpPr>
          <p:cNvPr id="63" name="TextBox 37 2">
            <a:extLst>
              <a:ext uri="{FF2B5EF4-FFF2-40B4-BE49-F238E27FC236}">
                <a16:creationId xmlns:a16="http://schemas.microsoft.com/office/drawing/2014/main" id="{71E2A6B6-E2DC-4385-AE7C-AAF2ACC3F93C}"/>
              </a:ext>
            </a:extLst>
          </p:cNvPr>
          <p:cNvSpPr txBox="1"/>
          <p:nvPr/>
        </p:nvSpPr>
        <p:spPr>
          <a:xfrm>
            <a:off x="16153843" y="2733785"/>
            <a:ext cx="17087670" cy="62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>
              <a:lnSpc>
                <a:spcPct val="120000"/>
              </a:lnSpc>
              <a:spcBef>
                <a:spcPts val="984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baseline="30000" dirty="0">
                <a:solidFill>
                  <a:schemeClr val="bg1"/>
                </a:solidFill>
              </a:rPr>
              <a:t>1 </a:t>
            </a:r>
            <a:r>
              <a:rPr lang="en-US" sz="3200" dirty="0">
                <a:solidFill>
                  <a:schemeClr val="bg1"/>
                </a:solidFill>
              </a:rPr>
              <a:t>Department of Automation, Tsinghua University    </a:t>
            </a:r>
            <a:r>
              <a:rPr lang="en-US" sz="3200" baseline="30000" dirty="0">
                <a:solidFill>
                  <a:schemeClr val="bg1"/>
                </a:solidFill>
              </a:rPr>
              <a:t>2 </a:t>
            </a:r>
            <a:r>
              <a:rPr lang="en-US" sz="3200" dirty="0">
                <a:solidFill>
                  <a:schemeClr val="bg1"/>
                </a:solidFill>
              </a:rPr>
              <a:t>LSBDPA Beijing Key Laboratory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9C3371-00CD-4AA9-8BD9-625AE264955B}"/>
              </a:ext>
            </a:extLst>
          </p:cNvPr>
          <p:cNvGrpSpPr/>
          <p:nvPr/>
        </p:nvGrpSpPr>
        <p:grpSpPr>
          <a:xfrm>
            <a:off x="162635" y="3789635"/>
            <a:ext cx="17295727" cy="6886226"/>
            <a:chOff x="162634" y="3789635"/>
            <a:chExt cx="17295727" cy="688622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0FE82F1-9560-4412-8F11-E21E86A10E31}"/>
                </a:ext>
              </a:extLst>
            </p:cNvPr>
            <p:cNvSpPr/>
            <p:nvPr/>
          </p:nvSpPr>
          <p:spPr>
            <a:xfrm>
              <a:off x="348221" y="4375861"/>
              <a:ext cx="17110140" cy="6300000"/>
            </a:xfrm>
            <a:prstGeom prst="roundRect">
              <a:avLst>
                <a:gd name="adj" fmla="val 8316"/>
              </a:avLst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1842060-2EEF-4B74-8B36-DF90D4F07AF2}"/>
                </a:ext>
              </a:extLst>
            </p:cNvPr>
            <p:cNvSpPr/>
            <p:nvPr/>
          </p:nvSpPr>
          <p:spPr>
            <a:xfrm>
              <a:off x="1073134" y="4001707"/>
              <a:ext cx="4711700" cy="1021554"/>
            </a:xfrm>
            <a:prstGeom prst="roundRect">
              <a:avLst/>
            </a:prstGeom>
            <a:solidFill>
              <a:srgbClr val="002060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07085F8-FDCB-41E0-8B82-F7437343DD0C}"/>
                </a:ext>
              </a:extLst>
            </p:cNvPr>
            <p:cNvSpPr/>
            <p:nvPr/>
          </p:nvSpPr>
          <p:spPr>
            <a:xfrm>
              <a:off x="162634" y="3789635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8" name="TextBox 35 3">
              <a:extLst>
                <a:ext uri="{FF2B5EF4-FFF2-40B4-BE49-F238E27FC236}">
                  <a16:creationId xmlns:a16="http://schemas.microsoft.com/office/drawing/2014/main" id="{93A18B7C-3C4F-4998-A278-4506B9114F7D}"/>
                </a:ext>
              </a:extLst>
            </p:cNvPr>
            <p:cNvSpPr txBox="1"/>
            <p:nvPr/>
          </p:nvSpPr>
          <p:spPr>
            <a:xfrm>
              <a:off x="1174734" y="4158541"/>
              <a:ext cx="4711700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Background</a:t>
              </a:r>
              <a:endParaRPr sz="4000" dirty="0">
                <a:solidFill>
                  <a:schemeClr val="bg1"/>
                </a:solidFill>
              </a:endParaRPr>
            </a:p>
          </p:txBody>
        </p:sp>
        <p:pic>
          <p:nvPicPr>
            <p:cNvPr id="62" name="Graphic 61" descr="Mountains with solid fill">
              <a:extLst>
                <a:ext uri="{FF2B5EF4-FFF2-40B4-BE49-F238E27FC236}">
                  <a16:creationId xmlns:a16="http://schemas.microsoft.com/office/drawing/2014/main" id="{207BAA26-06DE-4AB4-B600-C9CFF4D82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378634" y="3979131"/>
              <a:ext cx="1008000" cy="1008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491F9-4146-4C00-88E7-5D557F985102}"/>
              </a:ext>
            </a:extLst>
          </p:cNvPr>
          <p:cNvGrpSpPr/>
          <p:nvPr/>
        </p:nvGrpSpPr>
        <p:grpSpPr>
          <a:xfrm>
            <a:off x="165146" y="10908228"/>
            <a:ext cx="17290704" cy="10429565"/>
            <a:chOff x="167658" y="10908228"/>
            <a:chExt cx="17290704" cy="10429565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E9AFB53-4228-46E3-9795-DD4DE818EC08}"/>
                </a:ext>
              </a:extLst>
            </p:cNvPr>
            <p:cNvSpPr/>
            <p:nvPr/>
          </p:nvSpPr>
          <p:spPr>
            <a:xfrm>
              <a:off x="348222" y="11473793"/>
              <a:ext cx="17110140" cy="9864000"/>
            </a:xfrm>
            <a:prstGeom prst="roundRect">
              <a:avLst>
                <a:gd name="adj" fmla="val 5916"/>
              </a:avLst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2F57768-034B-4EEB-BB5D-72E0689C94B6}"/>
                </a:ext>
              </a:extLst>
            </p:cNvPr>
            <p:cNvSpPr/>
            <p:nvPr/>
          </p:nvSpPr>
          <p:spPr>
            <a:xfrm>
              <a:off x="1078158" y="11120300"/>
              <a:ext cx="5469800" cy="1021554"/>
            </a:xfrm>
            <a:prstGeom prst="roundRect">
              <a:avLst/>
            </a:prstGeom>
            <a:solidFill>
              <a:srgbClr val="002060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AE57DEB-AE7F-4AD8-83FC-3C07E5DDFB57}"/>
                </a:ext>
              </a:extLst>
            </p:cNvPr>
            <p:cNvSpPr/>
            <p:nvPr/>
          </p:nvSpPr>
          <p:spPr>
            <a:xfrm>
              <a:off x="167658" y="10908228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4" name="TextBox 35 4">
              <a:extLst>
                <a:ext uri="{FF2B5EF4-FFF2-40B4-BE49-F238E27FC236}">
                  <a16:creationId xmlns:a16="http://schemas.microsoft.com/office/drawing/2014/main" id="{F78A9D52-D384-4D3E-8592-E01B28904E02}"/>
                </a:ext>
              </a:extLst>
            </p:cNvPr>
            <p:cNvSpPr txBox="1"/>
            <p:nvPr/>
          </p:nvSpPr>
          <p:spPr>
            <a:xfrm>
              <a:off x="1116258" y="11277134"/>
              <a:ext cx="5660300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Empirical study</a:t>
              </a:r>
              <a:endParaRPr sz="4000" dirty="0">
                <a:solidFill>
                  <a:schemeClr val="bg1"/>
                </a:solidFill>
              </a:endParaRPr>
            </a:p>
          </p:txBody>
        </p:sp>
        <p:pic>
          <p:nvPicPr>
            <p:cNvPr id="89" name="Graphic 88" descr="Presentation with bar chart with solid fill">
              <a:extLst>
                <a:ext uri="{FF2B5EF4-FFF2-40B4-BE49-F238E27FC236}">
                  <a16:creationId xmlns:a16="http://schemas.microsoft.com/office/drawing/2014/main" id="{01D1C773-3737-44A2-88ED-3BE7B8D9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383658" y="11170610"/>
              <a:ext cx="1008000" cy="1008000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35EAB4A6-F413-4853-9300-E9612168049C}"/>
              </a:ext>
            </a:extLst>
          </p:cNvPr>
          <p:cNvPicPr>
            <a:picLocks noChangeAspect="1"/>
          </p:cNvPicPr>
          <p:nvPr/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8" y="12407273"/>
            <a:ext cx="8709002" cy="8709002"/>
          </a:xfrm>
          <a:prstGeom prst="rect">
            <a:avLst/>
          </a:prstGeom>
        </p:spPr>
      </p:pic>
      <p:sp>
        <p:nvSpPr>
          <p:cNvPr id="144" name="TextBox 35 7">
            <a:extLst>
              <a:ext uri="{FF2B5EF4-FFF2-40B4-BE49-F238E27FC236}">
                <a16:creationId xmlns:a16="http://schemas.microsoft.com/office/drawing/2014/main" id="{872DEFC5-B115-481D-8C98-F059DF2103D5}"/>
              </a:ext>
            </a:extLst>
          </p:cNvPr>
          <p:cNvSpPr txBox="1"/>
          <p:nvPr/>
        </p:nvSpPr>
        <p:spPr>
          <a:xfrm>
            <a:off x="9813464" y="4465774"/>
            <a:ext cx="7472410" cy="283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tx1"/>
                </a:solidFill>
              </a:rPr>
              <a:t>Recent </a:t>
            </a:r>
            <a:r>
              <a:rPr lang="en-US" sz="2800" b="1" dirty="0">
                <a:solidFill>
                  <a:schemeClr val="tx1"/>
                </a:solidFill>
              </a:rPr>
              <a:t>algorithmic</a:t>
            </a:r>
            <a:r>
              <a:rPr lang="en-US" sz="2800" dirty="0">
                <a:solidFill>
                  <a:schemeClr val="tx1"/>
                </a:solidFill>
              </a:rPr>
              <a:t> advances in </a:t>
            </a:r>
            <a:r>
              <a:rPr lang="en-US" sz="2800" b="1" dirty="0">
                <a:solidFill>
                  <a:srgbClr val="5F86CD"/>
                </a:solidFill>
              </a:rPr>
              <a:t>OOD generalization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have been limited.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Many algos with theoretical guarantees do </a:t>
            </a:r>
            <a:r>
              <a:rPr lang="en-US" sz="2800" b="1" dirty="0">
                <a:solidFill>
                  <a:srgbClr val="5F86CD"/>
                </a:solidFill>
              </a:rPr>
              <a:t>not </a:t>
            </a:r>
            <a:r>
              <a:rPr lang="en-US" sz="2800" dirty="0">
                <a:solidFill>
                  <a:schemeClr val="tx1"/>
                </a:solidFill>
              </a:rPr>
              <a:t>excel in practice.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Simply using pre-trained models often works fine. (But is it still OOD?)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46" name="TextBox 35 8">
            <a:extLst>
              <a:ext uri="{FF2B5EF4-FFF2-40B4-BE49-F238E27FC236}">
                <a16:creationId xmlns:a16="http://schemas.microsoft.com/office/drawing/2014/main" id="{663F850F-5F2F-4619-BCB4-A77BA4AC9D3A}"/>
              </a:ext>
            </a:extLst>
          </p:cNvPr>
          <p:cNvSpPr txBox="1"/>
          <p:nvPr/>
        </p:nvSpPr>
        <p:spPr>
          <a:xfrm>
            <a:off x="9813465" y="7225012"/>
            <a:ext cx="7251070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3200" b="1" dirty="0">
                <a:solidFill>
                  <a:srgbClr val="002060"/>
                </a:solidFill>
              </a:rPr>
              <a:t>Why?</a:t>
            </a:r>
            <a:endParaRPr lang="en-US" sz="2400" b="1" dirty="0">
              <a:solidFill>
                <a:srgbClr val="002060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800" b="1" dirty="0">
                <a:solidFill>
                  <a:schemeClr val="tx1"/>
                </a:solidFill>
              </a:rPr>
              <a:t>Our conjecture: </a:t>
            </a:r>
            <a:r>
              <a:rPr lang="en-US" sz="2800" dirty="0">
                <a:solidFill>
                  <a:schemeClr val="tx1"/>
                </a:solidFill>
              </a:rPr>
              <a:t>existing analysis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only focuses on </a:t>
            </a:r>
            <a:r>
              <a:rPr lang="en-US" sz="2800" b="1" dirty="0">
                <a:solidFill>
                  <a:schemeClr val="tx1"/>
                </a:solidFill>
              </a:rPr>
              <a:t>spurious correlations </a:t>
            </a:r>
            <a:r>
              <a:rPr lang="en-US" sz="2800" dirty="0">
                <a:solidFill>
                  <a:schemeClr val="tx1"/>
                </a:solidFill>
              </a:rPr>
              <a:t>(models may learn features that are </a:t>
            </a:r>
            <a:r>
              <a:rPr lang="en-US" sz="2800" b="1" dirty="0">
                <a:solidFill>
                  <a:srgbClr val="5F86CD"/>
                </a:solidFill>
              </a:rPr>
              <a:t>correlated</a:t>
            </a:r>
            <a:r>
              <a:rPr lang="en-US" sz="2800" dirty="0">
                <a:solidFill>
                  <a:schemeClr val="tx1"/>
                </a:solidFill>
              </a:rPr>
              <a:t> with the label, yet non-causal)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does not capture the </a:t>
            </a:r>
            <a:r>
              <a:rPr lang="en-US" sz="2800" b="1" dirty="0">
                <a:solidFill>
                  <a:srgbClr val="5F86CD"/>
                </a:solidFill>
              </a:rPr>
              <a:t>inductive biases</a:t>
            </a:r>
            <a:r>
              <a:rPr lang="en-US" sz="2800" dirty="0">
                <a:solidFill>
                  <a:schemeClr val="tx1"/>
                </a:solidFill>
              </a:rPr>
              <a:t> of (non-linear) NNs, e.g., feature learning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6640553-A753-4ADF-85E3-0146173CDCD3}"/>
              </a:ext>
            </a:extLst>
          </p:cNvPr>
          <p:cNvCxnSpPr/>
          <p:nvPr/>
        </p:nvCxnSpPr>
        <p:spPr>
          <a:xfrm>
            <a:off x="9894314" y="7550590"/>
            <a:ext cx="2628000" cy="0"/>
          </a:xfrm>
          <a:prstGeom prst="line">
            <a:avLst/>
          </a:prstGeom>
          <a:noFill/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BFF999E-63F4-4E56-B825-0D63FF901632}"/>
              </a:ext>
            </a:extLst>
          </p:cNvPr>
          <p:cNvCxnSpPr/>
          <p:nvPr/>
        </p:nvCxnSpPr>
        <p:spPr>
          <a:xfrm>
            <a:off x="14273596" y="7550590"/>
            <a:ext cx="2628000" cy="0"/>
          </a:xfrm>
          <a:prstGeom prst="line">
            <a:avLst/>
          </a:prstGeom>
          <a:noFill/>
          <a:ln w="5715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578F429-1E4C-4DBA-976D-9F500B4F6F49}"/>
              </a:ext>
            </a:extLst>
          </p:cNvPr>
          <p:cNvGrpSpPr/>
          <p:nvPr/>
        </p:nvGrpSpPr>
        <p:grpSpPr>
          <a:xfrm>
            <a:off x="27679808" y="4887431"/>
            <a:ext cx="7591947" cy="584775"/>
            <a:chOff x="27149817" y="5338003"/>
            <a:chExt cx="7591947" cy="584775"/>
          </a:xfrm>
        </p:grpSpPr>
        <p:sp>
          <p:nvSpPr>
            <p:cNvPr id="153" name="TextBox 35 10">
              <a:extLst>
                <a:ext uri="{FF2B5EF4-FFF2-40B4-BE49-F238E27FC236}">
                  <a16:creationId xmlns:a16="http://schemas.microsoft.com/office/drawing/2014/main" id="{B8B301E6-A956-49C8-936E-857209418297}"/>
                </a:ext>
              </a:extLst>
            </p:cNvPr>
            <p:cNvSpPr txBox="1"/>
            <p:nvPr/>
          </p:nvSpPr>
          <p:spPr>
            <a:xfrm>
              <a:off x="29441185" y="5338003"/>
              <a:ext cx="2995511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spcBef>
                  <a:spcPts val="600"/>
                </a:spcBef>
              </a:pPr>
              <a:r>
                <a:rPr lang="en-US" sz="3200" b="1" dirty="0">
                  <a:solidFill>
                    <a:srgbClr val="002060"/>
                  </a:solidFill>
                </a:rPr>
                <a:t>Takeaways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D753B5-FE11-44F2-802C-5E51EDCC5E0B}"/>
                </a:ext>
              </a:extLst>
            </p:cNvPr>
            <p:cNvCxnSpPr>
              <a:cxnSpLocks/>
            </p:cNvCxnSpPr>
            <p:nvPr/>
          </p:nvCxnSpPr>
          <p:spPr>
            <a:xfrm>
              <a:off x="27149817" y="5630390"/>
              <a:ext cx="2510286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F3B6859-1034-4890-BEE0-134F75CCADE3}"/>
                </a:ext>
              </a:extLst>
            </p:cNvPr>
            <p:cNvCxnSpPr>
              <a:cxnSpLocks/>
            </p:cNvCxnSpPr>
            <p:nvPr/>
          </p:nvCxnSpPr>
          <p:spPr>
            <a:xfrm>
              <a:off x="32231478" y="5630390"/>
              <a:ext cx="2510286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8" name="TextBox 35 11">
            <a:extLst>
              <a:ext uri="{FF2B5EF4-FFF2-40B4-BE49-F238E27FC236}">
                <a16:creationId xmlns:a16="http://schemas.microsoft.com/office/drawing/2014/main" id="{10F3A2EF-0F8A-46CE-8B9F-00398514337F}"/>
              </a:ext>
            </a:extLst>
          </p:cNvPr>
          <p:cNvSpPr txBox="1"/>
          <p:nvPr/>
        </p:nvSpPr>
        <p:spPr>
          <a:xfrm>
            <a:off x="18633640" y="5649892"/>
            <a:ext cx="8594594" cy="4585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3100" b="1" dirty="0">
                <a:solidFill>
                  <a:schemeClr val="tx1"/>
                </a:solidFill>
              </a:rPr>
              <a:t>NNs can learn </a:t>
            </a:r>
            <a:r>
              <a:rPr lang="en-US" altLang="zh-CN" sz="3100" b="1" dirty="0">
                <a:solidFill>
                  <a:srgbClr val="002060"/>
                </a:solidFill>
              </a:rPr>
              <a:t>"</a:t>
            </a:r>
            <a:r>
              <a:rPr lang="en-US" sz="3100" b="1" dirty="0">
                <a:solidFill>
                  <a:srgbClr val="002060"/>
                </a:solidFill>
              </a:rPr>
              <a:t>useless features" </a:t>
            </a:r>
            <a:r>
              <a:rPr lang="en-US" sz="3100" b="1" dirty="0">
                <a:solidFill>
                  <a:schemeClr val="tx1"/>
                </a:solidFill>
              </a:rPr>
              <a:t>that are </a:t>
            </a:r>
            <a:r>
              <a:rPr lang="en-US" sz="3100" b="1" dirty="0">
                <a:solidFill>
                  <a:srgbClr val="002060"/>
                </a:solidFill>
              </a:rPr>
              <a:t>uncorrelated</a:t>
            </a:r>
            <a:r>
              <a:rPr lang="en-US" sz="3100" b="1" dirty="0">
                <a:solidFill>
                  <a:schemeClr val="tx1"/>
                </a:solidFill>
              </a:rPr>
              <a:t> with the label while learning predictive features (</a:t>
            </a:r>
            <a:r>
              <a:rPr lang="en-US" altLang="zh-CN" sz="3100" b="1" dirty="0">
                <a:solidFill>
                  <a:srgbClr val="002060"/>
                </a:solidFill>
              </a:rPr>
              <a:t>"</a:t>
            </a:r>
            <a:r>
              <a:rPr lang="en-US" sz="3100" b="1" dirty="0">
                <a:solidFill>
                  <a:srgbClr val="002060"/>
                </a:solidFill>
              </a:rPr>
              <a:t>feature contamination</a:t>
            </a:r>
            <a:r>
              <a:rPr lang="en-US" altLang="zh-CN" sz="3100" b="1" dirty="0">
                <a:solidFill>
                  <a:srgbClr val="002060"/>
                </a:solidFill>
              </a:rPr>
              <a:t>"</a:t>
            </a:r>
            <a:r>
              <a:rPr lang="en-US" sz="3100" b="1" dirty="0">
                <a:solidFill>
                  <a:schemeClr val="tx1"/>
                </a:solidFill>
              </a:rPr>
              <a:t>) and, due to this bias, </a:t>
            </a:r>
            <a:r>
              <a:rPr lang="en-US" sz="3100" b="1" dirty="0">
                <a:solidFill>
                  <a:srgbClr val="002060"/>
                </a:solidFill>
              </a:rPr>
              <a:t>fail to generalize</a:t>
            </a:r>
            <a:r>
              <a:rPr lang="en-US" sz="3100" b="1" dirty="0">
                <a:solidFill>
                  <a:schemeClr val="tx1"/>
                </a:solidFill>
              </a:rPr>
              <a:t> OOD.</a:t>
            </a:r>
          </a:p>
          <a:p>
            <a:pPr marL="457200" indent="-4572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Cause: </a:t>
            </a:r>
            <a:r>
              <a:rPr lang="en-US" sz="3200" dirty="0">
                <a:solidFill>
                  <a:srgbClr val="5F86CD"/>
                </a:solidFill>
              </a:rPr>
              <a:t>activation asymmetry </a:t>
            </a:r>
            <a:r>
              <a:rPr lang="en-US" sz="3200" dirty="0">
                <a:solidFill>
                  <a:schemeClr val="tx1"/>
                </a:solidFill>
              </a:rPr>
              <a:t>of neurons </a:t>
            </a:r>
            <a:r>
              <a:rPr lang="en-US" altLang="zh-CN" sz="3200" dirty="0">
                <a:solidFill>
                  <a:schemeClr val="tx1"/>
                </a:solidFill>
              </a:rPr>
              <a:t>for inputs from different classes </a:t>
            </a:r>
            <a:r>
              <a:rPr lang="en-US" sz="3200" dirty="0">
                <a:solidFill>
                  <a:schemeClr val="tx1"/>
                </a:solidFill>
              </a:rPr>
              <a:t>--- due to non-linear activation &amp; </a:t>
            </a:r>
            <a:r>
              <a:rPr lang="en-US" altLang="zh-CN" sz="3200" dirty="0">
                <a:solidFill>
                  <a:schemeClr val="tx1"/>
                </a:solidFill>
              </a:rPr>
              <a:t>inductive bias of </a:t>
            </a:r>
            <a:r>
              <a:rPr lang="en-US" sz="3200" dirty="0">
                <a:solidFill>
                  <a:schemeClr val="tx1"/>
                </a:solidFill>
              </a:rPr>
              <a:t>SGD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Orthogonal to spurious correlations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59" name="TextBox 42 2">
            <a:extLst>
              <a:ext uri="{FF2B5EF4-FFF2-40B4-BE49-F238E27FC236}">
                <a16:creationId xmlns:a16="http://schemas.microsoft.com/office/drawing/2014/main" id="{F7D784E1-41D9-4D75-B4AF-199E915A4362}"/>
              </a:ext>
            </a:extLst>
          </p:cNvPr>
          <p:cNvSpPr txBox="1"/>
          <p:nvPr/>
        </p:nvSpPr>
        <p:spPr>
          <a:xfrm>
            <a:off x="33415171" y="2061143"/>
            <a:ext cx="2532942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/>
          <a:p>
            <a:pPr algn="ctr">
              <a:lnSpc>
                <a:spcPct val="120000"/>
              </a:lnSpc>
              <a:buSzPct val="100000"/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Code &amp; poster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DBFAF200-3211-4348-A18D-5B994A1B0198}"/>
              </a:ext>
            </a:extLst>
          </p:cNvPr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642" y="518405"/>
            <a:ext cx="1548000" cy="15480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90E6643-8F35-47CA-B3B6-237DD55E665B}"/>
              </a:ext>
            </a:extLst>
          </p:cNvPr>
          <p:cNvPicPr>
            <a:picLocks noChangeAspect="1"/>
          </p:cNvPicPr>
          <p:nvPr/>
        </p:nvPicPr>
        <p:blipFill>
          <a:blip r:embed="rId10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642" y="2634706"/>
            <a:ext cx="1548000" cy="1548000"/>
          </a:xfrm>
          <a:prstGeom prst="rect">
            <a:avLst/>
          </a:prstGeom>
        </p:spPr>
      </p:pic>
      <p:sp>
        <p:nvSpPr>
          <p:cNvPr id="167" name="TextBox 35 12">
            <a:extLst>
              <a:ext uri="{FF2B5EF4-FFF2-40B4-BE49-F238E27FC236}">
                <a16:creationId xmlns:a16="http://schemas.microsoft.com/office/drawing/2014/main" id="{2C8D1A50-9B17-4639-9B54-B2F966A3B8BA}"/>
              </a:ext>
            </a:extLst>
          </p:cNvPr>
          <p:cNvSpPr txBox="1"/>
          <p:nvPr/>
        </p:nvSpPr>
        <p:spPr>
          <a:xfrm>
            <a:off x="27577324" y="5530624"/>
            <a:ext cx="7646305" cy="475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514350" indent="-514350">
              <a:spcBef>
                <a:spcPts val="900"/>
              </a:spcBef>
              <a:buFont typeface="+mj-lt"/>
              <a:buAutoNum type="arabicPeriod"/>
            </a:pPr>
            <a:r>
              <a:rPr lang="en-US" sz="3200" b="1" dirty="0">
                <a:solidFill>
                  <a:srgbClr val="5F86CD"/>
                </a:solidFill>
              </a:rPr>
              <a:t>Not</a:t>
            </a:r>
            <a:r>
              <a:rPr lang="en-US" sz="3200" dirty="0">
                <a:solidFill>
                  <a:schemeClr val="tx1"/>
                </a:solidFill>
              </a:rPr>
              <a:t> all features learned by NNs are task-relevant; task-relevant and task-irrelevant features can be </a:t>
            </a:r>
            <a:r>
              <a:rPr lang="en-US" sz="3200" b="1" dirty="0">
                <a:solidFill>
                  <a:srgbClr val="5F86CD"/>
                </a:solidFill>
              </a:rPr>
              <a:t>non-linearly coupled</a:t>
            </a:r>
            <a:r>
              <a:rPr lang="en-US" sz="3200" dirty="0">
                <a:solidFill>
                  <a:schemeClr val="tx1"/>
                </a:solidFill>
              </a:rPr>
              <a:t> in the NN’s activation space.</a:t>
            </a:r>
          </a:p>
          <a:p>
            <a:pPr marL="514350" indent="-514350">
              <a:spcBef>
                <a:spcPts val="90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Nonlinearity in NNs elicits new OOD generalization challenges </a:t>
            </a:r>
            <a:r>
              <a:rPr lang="en-US" sz="3200" b="1" dirty="0">
                <a:solidFill>
                  <a:srgbClr val="5F86CD"/>
                </a:solidFill>
              </a:rPr>
              <a:t>beyond spurious correlations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spcBef>
                <a:spcPts val="900"/>
              </a:spcBef>
              <a:buFont typeface="+mj-lt"/>
              <a:buAutoNum type="arabicPeriod"/>
            </a:pPr>
            <a:r>
              <a:rPr lang="en-US" altLang="zh-CN" sz="3200" dirty="0">
                <a:solidFill>
                  <a:schemeClr val="tx1"/>
                </a:solidFill>
              </a:rPr>
              <a:t>OOD generalization algos should explicitly consider </a:t>
            </a:r>
            <a:r>
              <a:rPr lang="en-US" altLang="zh-CN" sz="3200" b="1" dirty="0">
                <a:solidFill>
                  <a:srgbClr val="5F86CD"/>
                </a:solidFill>
              </a:rPr>
              <a:t>inductive biases</a:t>
            </a:r>
            <a:r>
              <a:rPr lang="en-US" altLang="zh-CN" sz="3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F77AB95E-6DBD-49F8-B570-FE0E00B72061}"/>
              </a:ext>
            </a:extLst>
      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18968653" y="18717662"/>
            <a:ext cx="9800952" cy="197829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8D9AFCF9-AA1B-49B5-BE87-CBE276B1EB78}"/>
              </a:ext>
            </a:extLst>
          </p:cNvPr>
          <p:cNvSpPr txBox="1"/>
          <p:nvPr/>
        </p:nvSpPr>
        <p:spPr>
          <a:xfrm>
            <a:off x="29315325" y="18834523"/>
            <a:ext cx="5596869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100"/>
              </a:spcBef>
            </a:pPr>
            <a:r>
              <a:rPr lang="en-US" altLang="zh-CN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results show that feature contamination also occurs for other </a:t>
            </a:r>
            <a:r>
              <a:rPr lang="en-US" altLang="zh-CN" sz="2600" dirty="0">
                <a:solidFill>
                  <a:srgbClr val="5F86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models / activation functions / optimizers / NN architectures</a:t>
            </a:r>
            <a:r>
              <a:rPr lang="en-US" altLang="zh-CN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33257F-2A1B-4EF7-8AF7-B96F07D66E86}"/>
              </a:ext>
            </a:extLst>
          </p:cNvPr>
          <p:cNvSpPr txBox="1"/>
          <p:nvPr/>
        </p:nvSpPr>
        <p:spPr>
          <a:xfrm>
            <a:off x="18585384" y="20594197"/>
            <a:ext cx="1660740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spcBef>
                <a:spcPts val="21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our paper for more 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evidence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contamination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3200" b="1" dirty="0">
                <a:solidFill>
                  <a:srgbClr val="5F86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NNs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172" name="TextBox 35 13 1">
            <a:extLst>
              <a:ext uri="{FF2B5EF4-FFF2-40B4-BE49-F238E27FC236}">
                <a16:creationId xmlns:a16="http://schemas.microsoft.com/office/drawing/2014/main" id="{6B729446-BCCD-4D98-9330-1DEBC1C533D5}"/>
              </a:ext>
            </a:extLst>
          </p:cNvPr>
          <p:cNvSpPr txBox="1"/>
          <p:nvPr/>
        </p:nvSpPr>
        <p:spPr>
          <a:xfrm>
            <a:off x="9471289" y="11920965"/>
            <a:ext cx="7829318" cy="3847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A main stream of OOD generalization algos focuses on </a:t>
            </a:r>
            <a:r>
              <a:rPr lang="en-US" altLang="zh-CN" sz="2800" b="1" dirty="0">
                <a:solidFill>
                  <a:srgbClr val="5F86CD"/>
                </a:solidFill>
              </a:rPr>
              <a:t>representation learning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(e.g., domain invariant / domain specific / diverse).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We ask:</a:t>
            </a:r>
            <a:r>
              <a:rPr lang="en-US" altLang="zh-CN" sz="2800" dirty="0">
                <a:solidFill>
                  <a:schemeClr val="tx1"/>
                </a:solidFill>
              </a:rPr>
              <a:t> is a </a:t>
            </a:r>
            <a:r>
              <a:rPr lang="en-US" altLang="zh-CN" sz="2800" b="1" dirty="0">
                <a:solidFill>
                  <a:srgbClr val="5F86CD"/>
                </a:solidFill>
              </a:rPr>
              <a:t>"good enough"</a:t>
            </a:r>
            <a:r>
              <a:rPr lang="en-US" altLang="zh-CN" sz="2800" dirty="0">
                <a:solidFill>
                  <a:schemeClr val="tx1"/>
                </a:solidFill>
              </a:rPr>
              <a:t> repr. learning objective </a:t>
            </a:r>
            <a:r>
              <a:rPr lang="en-US" altLang="zh-CN" sz="2800" b="1" dirty="0">
                <a:solidFill>
                  <a:schemeClr val="tx1"/>
                </a:solidFill>
              </a:rPr>
              <a:t>sufficient</a:t>
            </a:r>
            <a:r>
              <a:rPr lang="en-US" altLang="zh-CN" sz="2800" dirty="0">
                <a:solidFill>
                  <a:schemeClr val="tx1"/>
                </a:solidFill>
              </a:rPr>
              <a:t> for OOD generalization?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An </a:t>
            </a:r>
            <a:r>
              <a:rPr lang="en-US" altLang="zh-CN" sz="2800" b="1" dirty="0">
                <a:solidFill>
                  <a:srgbClr val="5F86CD"/>
                </a:solidFill>
              </a:rPr>
              <a:t>"idealized" setting</a:t>
            </a:r>
            <a:r>
              <a:rPr lang="en-US" altLang="zh-CN" sz="2800" dirty="0">
                <a:solidFill>
                  <a:schemeClr val="tx1"/>
                </a:solidFill>
              </a:rPr>
              <a:t>: train a </a:t>
            </a:r>
            <a:r>
              <a:rPr lang="en-US" altLang="zh-CN" sz="2800" b="1" dirty="0">
                <a:solidFill>
                  <a:srgbClr val="D46112"/>
                </a:solidFill>
              </a:rPr>
              <a:t>student NN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 </a:t>
            </a:r>
            <a:r>
              <a:rPr lang="en-US" altLang="zh-CN" sz="2800" b="1" dirty="0">
                <a:solidFill>
                  <a:srgbClr val="5F86CD"/>
                </a:solidFill>
              </a:rPr>
              <a:t>explicitly fit </a:t>
            </a:r>
            <a:r>
              <a:rPr lang="en-US" altLang="zh-CN" sz="2800" dirty="0">
                <a:solidFill>
                  <a:schemeClr val="tx1"/>
                </a:solidFill>
              </a:rPr>
              <a:t>the repr. from a </a:t>
            </a:r>
            <a:r>
              <a:rPr lang="en-US" altLang="zh-CN" sz="2800" b="1" dirty="0">
                <a:solidFill>
                  <a:srgbClr val="7030A0"/>
                </a:solidFill>
              </a:rPr>
              <a:t>teacher NN</a:t>
            </a:r>
            <a:r>
              <a:rPr lang="en-US" altLang="zh-CN" sz="2800" b="1" i="1" dirty="0">
                <a:solidFill>
                  <a:srgbClr val="7030A0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that </a:t>
            </a:r>
            <a:r>
              <a:rPr lang="en-US" altLang="zh-CN" sz="2800" b="1" dirty="0">
                <a:solidFill>
                  <a:srgbClr val="5F86CD"/>
                </a:solidFill>
              </a:rPr>
              <a:t>can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rgbClr val="5F86CD"/>
                </a:solidFill>
              </a:rPr>
              <a:t>generalize</a:t>
            </a:r>
            <a:r>
              <a:rPr lang="en-US" altLang="zh-CN" sz="2800" dirty="0">
                <a:solidFill>
                  <a:schemeClr val="tx1"/>
                </a:solidFill>
              </a:rPr>
              <a:t> OOD (repr. distillation).</a:t>
            </a:r>
          </a:p>
        </p:txBody>
      </p:sp>
      <p:sp>
        <p:nvSpPr>
          <p:cNvPr id="173" name="TextBox 35 14">
            <a:extLst>
              <a:ext uri="{FF2B5EF4-FFF2-40B4-BE49-F238E27FC236}">
                <a16:creationId xmlns:a16="http://schemas.microsoft.com/office/drawing/2014/main" id="{A679706F-1F25-4D9D-84B8-F0F9009D14B3}"/>
              </a:ext>
            </a:extLst>
          </p:cNvPr>
          <p:cNvSpPr txBox="1"/>
          <p:nvPr/>
        </p:nvSpPr>
        <p:spPr>
          <a:xfrm>
            <a:off x="9443225" y="17578016"/>
            <a:ext cx="7916047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Student NN still </a:t>
            </a:r>
            <a:r>
              <a:rPr lang="en-US" altLang="zh-CN" sz="2800" b="1" dirty="0">
                <a:solidFill>
                  <a:srgbClr val="5F86CD"/>
                </a:solidFill>
              </a:rPr>
              <a:t>cannot generalize </a:t>
            </a:r>
            <a:r>
              <a:rPr lang="en-US" altLang="zh-CN" sz="2800" dirty="0">
                <a:solidFill>
                  <a:schemeClr val="tx1"/>
                </a:solidFill>
              </a:rPr>
              <a:t>OOD well (though being better than 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no teacher setting)!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9D9E9AE-A050-42ED-9080-94C80B32177D}"/>
              </a:ext>
            </a:extLst>
          </p:cNvPr>
          <p:cNvGrpSpPr/>
          <p:nvPr/>
        </p:nvGrpSpPr>
        <p:grpSpPr>
          <a:xfrm>
            <a:off x="9524297" y="16872801"/>
            <a:ext cx="7404867" cy="584775"/>
            <a:chOff x="27149817" y="5311499"/>
            <a:chExt cx="7404867" cy="584775"/>
          </a:xfrm>
        </p:grpSpPr>
        <p:sp>
          <p:nvSpPr>
            <p:cNvPr id="176" name="TextBox 35 15">
              <a:extLst>
                <a:ext uri="{FF2B5EF4-FFF2-40B4-BE49-F238E27FC236}">
                  <a16:creationId xmlns:a16="http://schemas.microsoft.com/office/drawing/2014/main" id="{A43D5A4C-0670-4952-987C-E8876D29E8BD}"/>
                </a:ext>
              </a:extLst>
            </p:cNvPr>
            <p:cNvSpPr txBox="1"/>
            <p:nvPr/>
          </p:nvSpPr>
          <p:spPr>
            <a:xfrm>
              <a:off x="29374925" y="5311499"/>
              <a:ext cx="2995511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999" rIns="44999">
              <a:spAutoFit/>
            </a:bodyPr>
            <a:lstStyle>
              <a:lvl1pPr>
                <a:defRPr sz="55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spcBef>
                  <a:spcPts val="600"/>
                </a:spcBef>
              </a:pPr>
              <a:r>
                <a:rPr lang="en-US" sz="3200" b="1" dirty="0">
                  <a:solidFill>
                    <a:srgbClr val="002060"/>
                  </a:solidFill>
                </a:rPr>
                <a:t>Results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9957B85-60C8-40F5-8C01-BD0BCD349E8D}"/>
                </a:ext>
              </a:extLst>
            </p:cNvPr>
            <p:cNvCxnSpPr>
              <a:cxnSpLocks/>
            </p:cNvCxnSpPr>
            <p:nvPr/>
          </p:nvCxnSpPr>
          <p:spPr>
            <a:xfrm>
              <a:off x="27149817" y="5630390"/>
              <a:ext cx="2628000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FD8CB61-E1C1-4CAC-9CDF-F210AB3E39E0}"/>
                </a:ext>
              </a:extLst>
            </p:cNvPr>
            <p:cNvCxnSpPr>
              <a:cxnSpLocks/>
            </p:cNvCxnSpPr>
            <p:nvPr/>
          </p:nvCxnSpPr>
          <p:spPr>
            <a:xfrm>
              <a:off x="31926684" y="5630390"/>
              <a:ext cx="2628000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79" name="TextBox 35 16">
            <a:extLst>
              <a:ext uri="{FF2B5EF4-FFF2-40B4-BE49-F238E27FC236}">
                <a16:creationId xmlns:a16="http://schemas.microsoft.com/office/drawing/2014/main" id="{CE1361A8-27A0-4CBD-9A27-EB1893A1F291}"/>
              </a:ext>
            </a:extLst>
          </p:cNvPr>
          <p:cNvSpPr txBox="1"/>
          <p:nvPr/>
        </p:nvSpPr>
        <p:spPr>
          <a:xfrm>
            <a:off x="9471288" y="18667963"/>
            <a:ext cx="702211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Cannot</a:t>
            </a:r>
            <a:r>
              <a:rPr lang="en-US" sz="2800" dirty="0">
                <a:solidFill>
                  <a:schemeClr val="tx1"/>
                </a:solidFill>
              </a:rPr>
              <a:t> be explained by spurious correlations / other existing explanations.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Only considering the objective is </a:t>
            </a:r>
            <a:r>
              <a:rPr lang="en-US" sz="2800" b="1" dirty="0">
                <a:solidFill>
                  <a:schemeClr val="tx1"/>
                </a:solidFill>
              </a:rPr>
              <a:t>not enough</a:t>
            </a:r>
            <a:r>
              <a:rPr lang="en-US" sz="2800" dirty="0">
                <a:solidFill>
                  <a:schemeClr val="tx1"/>
                </a:solidFill>
              </a:rPr>
              <a:t> --- need to take into account the inductive biases in NN </a:t>
            </a:r>
            <a:r>
              <a:rPr lang="en-US" sz="2800" b="1" dirty="0">
                <a:solidFill>
                  <a:srgbClr val="5F86CD"/>
                </a:solidFill>
              </a:rPr>
              <a:t>optimization</a:t>
            </a:r>
            <a:r>
              <a:rPr lang="en-US" sz="2800" dirty="0">
                <a:solidFill>
                  <a:schemeClr val="tx1"/>
                </a:solidFill>
              </a:rPr>
              <a:t>!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0" name="TextBox 35 17 1">
            <a:extLst>
              <a:ext uri="{FF2B5EF4-FFF2-40B4-BE49-F238E27FC236}">
                <a16:creationId xmlns:a16="http://schemas.microsoft.com/office/drawing/2014/main" id="{B4966C91-213E-4712-85F2-8F2413753026}"/>
              </a:ext>
            </a:extLst>
          </p:cNvPr>
          <p:cNvSpPr txBox="1"/>
          <p:nvPr/>
        </p:nvSpPr>
        <p:spPr>
          <a:xfrm>
            <a:off x="18661925" y="12367691"/>
            <a:ext cx="809292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Model: </a:t>
            </a:r>
            <a:r>
              <a:rPr lang="en-US" altLang="zh-CN" sz="2800" dirty="0">
                <a:solidFill>
                  <a:schemeClr val="tx1"/>
                </a:solidFill>
              </a:rPr>
              <a:t>two-layer ReLU NN trained by SGD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Task: </a:t>
            </a:r>
            <a:r>
              <a:rPr lang="en-US" altLang="zh-CN" sz="2800" dirty="0">
                <a:solidFill>
                  <a:schemeClr val="tx1"/>
                </a:solidFill>
              </a:rPr>
              <a:t>binary classification</a:t>
            </a:r>
          </a:p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Data:                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           is an orthogonal matrix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              [</a:t>
            </a:r>
            <a:r>
              <a:rPr lang="en-US" altLang="zh-CN" sz="2800" b="1" dirty="0">
                <a:solidFill>
                  <a:schemeClr val="tx1"/>
                </a:solidFill>
              </a:rPr>
              <a:t>core features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b="1" dirty="0">
                <a:solidFill>
                  <a:schemeClr val="tx1"/>
                </a:solidFill>
              </a:rPr>
              <a:t>background features</a:t>
            </a:r>
            <a:r>
              <a:rPr lang="en-US" altLang="zh-CN" sz="2800" dirty="0">
                <a:solidFill>
                  <a:schemeClr val="tx1"/>
                </a:solidFill>
              </a:rPr>
              <a:t>]</a:t>
            </a:r>
          </a:p>
        </p:txBody>
      </p:sp>
      <p:grpSp>
        <p:nvGrpSpPr>
          <p:cNvPr id="192" name="Group 191" descr="\documentclass{article}&#10;\usepackage{amsmath}&#10;\usepackage{amssymb}&#10;\usepackage{bm}&#10;&#10;\pagestyle{empty}&#10;\begin{document}&#10;&#10;\[&#10;\mathbf{x} = \mathbf{M}\mathbf{z}&#10;\]&#10;&#10;\end{document}" title="IguanaTex Vector Display">
            <a:extLst>
              <a:ext uri="{FF2B5EF4-FFF2-40B4-BE49-F238E27FC236}">
                <a16:creationId xmlns:a16="http://schemas.microsoft.com/office/drawing/2014/main" id="{A55444F1-EDC4-4811-ABF5-B4AF33B6A53D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19761755" y="13464859"/>
            <a:ext cx="1440000" cy="292341"/>
            <a:chOff x="2541585" y="2540000"/>
            <a:chExt cx="568325" cy="136525"/>
          </a:xfrm>
        </p:grpSpPr>
        <p:sp>
          <p:nvSpPr>
            <p:cNvPr id="187" name="Freeform 7 1">
              <a:extLst>
                <a:ext uri="{FF2B5EF4-FFF2-40B4-BE49-F238E27FC236}">
                  <a16:creationId xmlns:a16="http://schemas.microsoft.com/office/drawing/2014/main" id="{77A3218F-4D70-4113-84CA-9713C22C79FC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2541585" y="2587625"/>
              <a:ext cx="92075" cy="88900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1 w 281"/>
                <a:gd name="T37" fmla="*/ 189 h 222"/>
                <a:gd name="T38" fmla="*/ 0 w 281"/>
                <a:gd name="T39" fmla="*/ 199 h 222"/>
                <a:gd name="T40" fmla="*/ 0 w 281"/>
                <a:gd name="T41" fmla="*/ 222 h 222"/>
                <a:gd name="T42" fmla="*/ 46 w 281"/>
                <a:gd name="T43" fmla="*/ 221 h 222"/>
                <a:gd name="T44" fmla="*/ 98 w 281"/>
                <a:gd name="T45" fmla="*/ 222 h 222"/>
                <a:gd name="T46" fmla="*/ 98 w 281"/>
                <a:gd name="T47" fmla="*/ 199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4 h 222"/>
                <a:gd name="T54" fmla="*/ 186 w 281"/>
                <a:gd name="T55" fmla="*/ 199 h 222"/>
                <a:gd name="T56" fmla="*/ 167 w 281"/>
                <a:gd name="T57" fmla="*/ 199 h 222"/>
                <a:gd name="T58" fmla="*/ 167 w 281"/>
                <a:gd name="T59" fmla="*/ 222 h 222"/>
                <a:gd name="T60" fmla="*/ 226 w 281"/>
                <a:gd name="T61" fmla="*/ 221 h 222"/>
                <a:gd name="T62" fmla="*/ 281 w 281"/>
                <a:gd name="T63" fmla="*/ 222 h 222"/>
                <a:gd name="T64" fmla="*/ 281 w 281"/>
                <a:gd name="T65" fmla="*/ 199 h 222"/>
                <a:gd name="T66" fmla="*/ 246 w 281"/>
                <a:gd name="T67" fmla="*/ 199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4"/>
                    <a:pt x="271" y="24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1" y="189"/>
                  </a:lnTo>
                  <a:cubicBezTo>
                    <a:pt x="42" y="199"/>
                    <a:pt x="24" y="199"/>
                    <a:pt x="0" y="199"/>
                  </a:cubicBezTo>
                  <a:lnTo>
                    <a:pt x="0" y="222"/>
                  </a:lnTo>
                  <a:cubicBezTo>
                    <a:pt x="18" y="221"/>
                    <a:pt x="44" y="221"/>
                    <a:pt x="46" y="221"/>
                  </a:cubicBezTo>
                  <a:cubicBezTo>
                    <a:pt x="59" y="221"/>
                    <a:pt x="88" y="222"/>
                    <a:pt x="98" y="222"/>
                  </a:cubicBezTo>
                  <a:lnTo>
                    <a:pt x="98" y="199"/>
                  </a:lnTo>
                  <a:cubicBezTo>
                    <a:pt x="89" y="199"/>
                    <a:pt x="79" y="196"/>
                    <a:pt x="79" y="193"/>
                  </a:cubicBezTo>
                  <a:cubicBezTo>
                    <a:pt x="79" y="193"/>
                    <a:pt x="79" y="192"/>
                    <a:pt x="83" y="188"/>
                  </a:cubicBezTo>
                  <a:lnTo>
                    <a:pt x="131" y="134"/>
                  </a:lnTo>
                  <a:lnTo>
                    <a:pt x="186" y="199"/>
                  </a:lnTo>
                  <a:lnTo>
                    <a:pt x="167" y="199"/>
                  </a:lnTo>
                  <a:lnTo>
                    <a:pt x="167" y="222"/>
                  </a:lnTo>
                  <a:cubicBezTo>
                    <a:pt x="179" y="222"/>
                    <a:pt x="210" y="221"/>
                    <a:pt x="226" y="221"/>
                  </a:cubicBezTo>
                  <a:cubicBezTo>
                    <a:pt x="242" y="221"/>
                    <a:pt x="265" y="222"/>
                    <a:pt x="281" y="222"/>
                  </a:cubicBezTo>
                  <a:lnTo>
                    <a:pt x="281" y="199"/>
                  </a:lnTo>
                  <a:lnTo>
                    <a:pt x="246" y="199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 1">
              <a:extLst>
                <a:ext uri="{FF2B5EF4-FFF2-40B4-BE49-F238E27FC236}">
                  <a16:creationId xmlns:a16="http://schemas.microsoft.com/office/drawing/2014/main" id="{7DCAB884-4638-4FB9-B348-3A158E357A21}"/>
                </a:ext>
              </a:extLst>
            </p:cNvPr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2692398" y="2603500"/>
              <a:ext cx="107950" cy="476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9 1">
              <a:extLst>
                <a:ext uri="{FF2B5EF4-FFF2-40B4-BE49-F238E27FC236}">
                  <a16:creationId xmlns:a16="http://schemas.microsoft.com/office/drawing/2014/main" id="{1DE008E0-34D1-4C45-90A9-82BA20712920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2862260" y="2540000"/>
              <a:ext cx="165100" cy="136525"/>
            </a:xfrm>
            <a:custGeom>
              <a:avLst/>
              <a:gdLst>
                <a:gd name="T0" fmla="*/ 253 w 504"/>
                <a:gd name="T1" fmla="*/ 277 h 343"/>
                <a:gd name="T2" fmla="*/ 133 w 504"/>
                <a:gd name="T3" fmla="*/ 13 h 343"/>
                <a:gd name="T4" fmla="*/ 111 w 504"/>
                <a:gd name="T5" fmla="*/ 0 h 343"/>
                <a:gd name="T6" fmla="*/ 0 w 504"/>
                <a:gd name="T7" fmla="*/ 0 h 343"/>
                <a:gd name="T8" fmla="*/ 0 w 504"/>
                <a:gd name="T9" fmla="*/ 24 h 343"/>
                <a:gd name="T10" fmla="*/ 54 w 504"/>
                <a:gd name="T11" fmla="*/ 24 h 343"/>
                <a:gd name="T12" fmla="*/ 54 w 504"/>
                <a:gd name="T13" fmla="*/ 305 h 343"/>
                <a:gd name="T14" fmla="*/ 40 w 504"/>
                <a:gd name="T15" fmla="*/ 318 h 343"/>
                <a:gd name="T16" fmla="*/ 13 w 504"/>
                <a:gd name="T17" fmla="*/ 320 h 343"/>
                <a:gd name="T18" fmla="*/ 0 w 504"/>
                <a:gd name="T19" fmla="*/ 320 h 343"/>
                <a:gd name="T20" fmla="*/ 0 w 504"/>
                <a:gd name="T21" fmla="*/ 343 h 343"/>
                <a:gd name="T22" fmla="*/ 67 w 504"/>
                <a:gd name="T23" fmla="*/ 342 h 343"/>
                <a:gd name="T24" fmla="*/ 134 w 504"/>
                <a:gd name="T25" fmla="*/ 343 h 343"/>
                <a:gd name="T26" fmla="*/ 134 w 504"/>
                <a:gd name="T27" fmla="*/ 320 h 343"/>
                <a:gd name="T28" fmla="*/ 122 w 504"/>
                <a:gd name="T29" fmla="*/ 320 h 343"/>
                <a:gd name="T30" fmla="*/ 95 w 504"/>
                <a:gd name="T31" fmla="*/ 318 h 343"/>
                <a:gd name="T32" fmla="*/ 81 w 504"/>
                <a:gd name="T33" fmla="*/ 305 h 343"/>
                <a:gd name="T34" fmla="*/ 81 w 504"/>
                <a:gd name="T35" fmla="*/ 30 h 343"/>
                <a:gd name="T36" fmla="*/ 81 w 504"/>
                <a:gd name="T37" fmla="*/ 30 h 343"/>
                <a:gd name="T38" fmla="*/ 217 w 504"/>
                <a:gd name="T39" fmla="*/ 331 h 343"/>
                <a:gd name="T40" fmla="*/ 233 w 504"/>
                <a:gd name="T41" fmla="*/ 343 h 343"/>
                <a:gd name="T42" fmla="*/ 249 w 504"/>
                <a:gd name="T43" fmla="*/ 331 h 343"/>
                <a:gd name="T44" fmla="*/ 388 w 504"/>
                <a:gd name="T45" fmla="*/ 24 h 343"/>
                <a:gd name="T46" fmla="*/ 388 w 504"/>
                <a:gd name="T47" fmla="*/ 24 h 343"/>
                <a:gd name="T48" fmla="*/ 388 w 504"/>
                <a:gd name="T49" fmla="*/ 320 h 343"/>
                <a:gd name="T50" fmla="*/ 334 w 504"/>
                <a:gd name="T51" fmla="*/ 320 h 343"/>
                <a:gd name="T52" fmla="*/ 334 w 504"/>
                <a:gd name="T53" fmla="*/ 343 h 343"/>
                <a:gd name="T54" fmla="*/ 419 w 504"/>
                <a:gd name="T55" fmla="*/ 342 h 343"/>
                <a:gd name="T56" fmla="*/ 504 w 504"/>
                <a:gd name="T57" fmla="*/ 343 h 343"/>
                <a:gd name="T58" fmla="*/ 504 w 504"/>
                <a:gd name="T59" fmla="*/ 320 h 343"/>
                <a:gd name="T60" fmla="*/ 451 w 504"/>
                <a:gd name="T61" fmla="*/ 320 h 343"/>
                <a:gd name="T62" fmla="*/ 451 w 504"/>
                <a:gd name="T63" fmla="*/ 24 h 343"/>
                <a:gd name="T64" fmla="*/ 504 w 504"/>
                <a:gd name="T65" fmla="*/ 24 h 343"/>
                <a:gd name="T66" fmla="*/ 504 w 504"/>
                <a:gd name="T67" fmla="*/ 0 h 343"/>
                <a:gd name="T68" fmla="*/ 394 w 504"/>
                <a:gd name="T69" fmla="*/ 0 h 343"/>
                <a:gd name="T70" fmla="*/ 372 w 504"/>
                <a:gd name="T71" fmla="*/ 13 h 343"/>
                <a:gd name="T72" fmla="*/ 253 w 504"/>
                <a:gd name="T73" fmla="*/ 27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4" h="343">
                  <a:moveTo>
                    <a:pt x="253" y="277"/>
                  </a:moveTo>
                  <a:lnTo>
                    <a:pt x="133" y="13"/>
                  </a:lnTo>
                  <a:cubicBezTo>
                    <a:pt x="127" y="0"/>
                    <a:pt x="122" y="0"/>
                    <a:pt x="111" y="0"/>
                  </a:cubicBezTo>
                  <a:lnTo>
                    <a:pt x="0" y="0"/>
                  </a:lnTo>
                  <a:lnTo>
                    <a:pt x="0" y="24"/>
                  </a:lnTo>
                  <a:lnTo>
                    <a:pt x="54" y="24"/>
                  </a:lnTo>
                  <a:lnTo>
                    <a:pt x="54" y="305"/>
                  </a:lnTo>
                  <a:cubicBezTo>
                    <a:pt x="54" y="316"/>
                    <a:pt x="54" y="317"/>
                    <a:pt x="40" y="318"/>
                  </a:cubicBezTo>
                  <a:cubicBezTo>
                    <a:pt x="28" y="320"/>
                    <a:pt x="27" y="320"/>
                    <a:pt x="13" y="320"/>
                  </a:cubicBezTo>
                  <a:lnTo>
                    <a:pt x="0" y="320"/>
                  </a:lnTo>
                  <a:lnTo>
                    <a:pt x="0" y="343"/>
                  </a:lnTo>
                  <a:cubicBezTo>
                    <a:pt x="19" y="342"/>
                    <a:pt x="48" y="342"/>
                    <a:pt x="67" y="342"/>
                  </a:cubicBezTo>
                  <a:cubicBezTo>
                    <a:pt x="88" y="342"/>
                    <a:pt x="114" y="342"/>
                    <a:pt x="134" y="343"/>
                  </a:cubicBezTo>
                  <a:lnTo>
                    <a:pt x="134" y="320"/>
                  </a:lnTo>
                  <a:lnTo>
                    <a:pt x="122" y="320"/>
                  </a:lnTo>
                  <a:cubicBezTo>
                    <a:pt x="113" y="320"/>
                    <a:pt x="104" y="319"/>
                    <a:pt x="95" y="318"/>
                  </a:cubicBezTo>
                  <a:cubicBezTo>
                    <a:pt x="81" y="317"/>
                    <a:pt x="81" y="316"/>
                    <a:pt x="81" y="305"/>
                  </a:cubicBezTo>
                  <a:lnTo>
                    <a:pt x="81" y="30"/>
                  </a:lnTo>
                  <a:lnTo>
                    <a:pt x="81" y="30"/>
                  </a:lnTo>
                  <a:lnTo>
                    <a:pt x="217" y="331"/>
                  </a:lnTo>
                  <a:cubicBezTo>
                    <a:pt x="221" y="341"/>
                    <a:pt x="227" y="343"/>
                    <a:pt x="233" y="343"/>
                  </a:cubicBezTo>
                  <a:cubicBezTo>
                    <a:pt x="243" y="343"/>
                    <a:pt x="247" y="336"/>
                    <a:pt x="249" y="331"/>
                  </a:cubicBezTo>
                  <a:lnTo>
                    <a:pt x="388" y="24"/>
                  </a:lnTo>
                  <a:lnTo>
                    <a:pt x="388" y="24"/>
                  </a:lnTo>
                  <a:lnTo>
                    <a:pt x="388" y="320"/>
                  </a:lnTo>
                  <a:lnTo>
                    <a:pt x="334" y="320"/>
                  </a:lnTo>
                  <a:lnTo>
                    <a:pt x="334" y="343"/>
                  </a:lnTo>
                  <a:cubicBezTo>
                    <a:pt x="352" y="342"/>
                    <a:pt x="399" y="342"/>
                    <a:pt x="419" y="342"/>
                  </a:cubicBezTo>
                  <a:cubicBezTo>
                    <a:pt x="440" y="342"/>
                    <a:pt x="487" y="342"/>
                    <a:pt x="504" y="343"/>
                  </a:cubicBezTo>
                  <a:lnTo>
                    <a:pt x="504" y="320"/>
                  </a:lnTo>
                  <a:lnTo>
                    <a:pt x="451" y="320"/>
                  </a:lnTo>
                  <a:lnTo>
                    <a:pt x="451" y="24"/>
                  </a:lnTo>
                  <a:lnTo>
                    <a:pt x="504" y="24"/>
                  </a:lnTo>
                  <a:lnTo>
                    <a:pt x="504" y="0"/>
                  </a:lnTo>
                  <a:lnTo>
                    <a:pt x="394" y="0"/>
                  </a:lnTo>
                  <a:cubicBezTo>
                    <a:pt x="383" y="0"/>
                    <a:pt x="378" y="0"/>
                    <a:pt x="372" y="13"/>
                  </a:cubicBezTo>
                  <a:lnTo>
                    <a:pt x="253" y="2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0 1">
              <a:extLst>
                <a:ext uri="{FF2B5EF4-FFF2-40B4-BE49-F238E27FC236}">
                  <a16:creationId xmlns:a16="http://schemas.microsoft.com/office/drawing/2014/main" id="{14530A98-42EF-4AE0-9FCA-2D319FE2961F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040060" y="2587625"/>
              <a:ext cx="69850" cy="88900"/>
            </a:xfrm>
            <a:custGeom>
              <a:avLst/>
              <a:gdLst>
                <a:gd name="T0" fmla="*/ 208 w 215"/>
                <a:gd name="T1" fmla="*/ 22 h 222"/>
                <a:gd name="T2" fmla="*/ 213 w 215"/>
                <a:gd name="T3" fmla="*/ 11 h 222"/>
                <a:gd name="T4" fmla="*/ 197 w 215"/>
                <a:gd name="T5" fmla="*/ 0 h 222"/>
                <a:gd name="T6" fmla="*/ 14 w 215"/>
                <a:gd name="T7" fmla="*/ 0 h 222"/>
                <a:gd name="T8" fmla="*/ 8 w 215"/>
                <a:gd name="T9" fmla="*/ 88 h 222"/>
                <a:gd name="T10" fmla="*/ 32 w 215"/>
                <a:gd name="T11" fmla="*/ 88 h 222"/>
                <a:gd name="T12" fmla="*/ 101 w 215"/>
                <a:gd name="T13" fmla="*/ 18 h 222"/>
                <a:gd name="T14" fmla="*/ 144 w 215"/>
                <a:gd name="T15" fmla="*/ 18 h 222"/>
                <a:gd name="T16" fmla="*/ 5 w 215"/>
                <a:gd name="T17" fmla="*/ 200 h 222"/>
                <a:gd name="T18" fmla="*/ 0 w 215"/>
                <a:gd name="T19" fmla="*/ 211 h 222"/>
                <a:gd name="T20" fmla="*/ 16 w 215"/>
                <a:gd name="T21" fmla="*/ 222 h 222"/>
                <a:gd name="T22" fmla="*/ 206 w 215"/>
                <a:gd name="T23" fmla="*/ 222 h 222"/>
                <a:gd name="T24" fmla="*/ 215 w 215"/>
                <a:gd name="T25" fmla="*/ 121 h 222"/>
                <a:gd name="T26" fmla="*/ 191 w 215"/>
                <a:gd name="T27" fmla="*/ 121 h 222"/>
                <a:gd name="T28" fmla="*/ 113 w 215"/>
                <a:gd name="T29" fmla="*/ 202 h 222"/>
                <a:gd name="T30" fmla="*/ 70 w 215"/>
                <a:gd name="T31" fmla="*/ 202 h 222"/>
                <a:gd name="T32" fmla="*/ 208 w 215"/>
                <a:gd name="T33" fmla="*/ 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22">
                  <a:moveTo>
                    <a:pt x="208" y="22"/>
                  </a:moveTo>
                  <a:cubicBezTo>
                    <a:pt x="212" y="16"/>
                    <a:pt x="213" y="15"/>
                    <a:pt x="213" y="11"/>
                  </a:cubicBezTo>
                  <a:cubicBezTo>
                    <a:pt x="213" y="0"/>
                    <a:pt x="206" y="0"/>
                    <a:pt x="197" y="0"/>
                  </a:cubicBezTo>
                  <a:lnTo>
                    <a:pt x="14" y="0"/>
                  </a:lnTo>
                  <a:lnTo>
                    <a:pt x="8" y="88"/>
                  </a:lnTo>
                  <a:lnTo>
                    <a:pt x="32" y="88"/>
                  </a:lnTo>
                  <a:cubicBezTo>
                    <a:pt x="35" y="36"/>
                    <a:pt x="50" y="18"/>
                    <a:pt x="101" y="18"/>
                  </a:cubicBezTo>
                  <a:lnTo>
                    <a:pt x="144" y="18"/>
                  </a:lnTo>
                  <a:lnTo>
                    <a:pt x="5" y="200"/>
                  </a:lnTo>
                  <a:cubicBezTo>
                    <a:pt x="0" y="206"/>
                    <a:pt x="0" y="207"/>
                    <a:pt x="0" y="211"/>
                  </a:cubicBezTo>
                  <a:cubicBezTo>
                    <a:pt x="0" y="222"/>
                    <a:pt x="7" y="222"/>
                    <a:pt x="16" y="222"/>
                  </a:cubicBezTo>
                  <a:lnTo>
                    <a:pt x="206" y="222"/>
                  </a:lnTo>
                  <a:lnTo>
                    <a:pt x="215" y="121"/>
                  </a:lnTo>
                  <a:lnTo>
                    <a:pt x="191" y="121"/>
                  </a:lnTo>
                  <a:cubicBezTo>
                    <a:pt x="187" y="172"/>
                    <a:pt x="179" y="202"/>
                    <a:pt x="113" y="202"/>
                  </a:cubicBezTo>
                  <a:lnTo>
                    <a:pt x="70" y="202"/>
                  </a:lnTo>
                  <a:lnTo>
                    <a:pt x="208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5" name="Freeform 17">
            <a:extLst>
              <a:ext uri="{FF2B5EF4-FFF2-40B4-BE49-F238E27FC236}">
                <a16:creationId xmlns:a16="http://schemas.microsoft.com/office/drawing/2014/main" id="{F1A20534-2DD0-4C00-AC10-DCB8F0BE1A69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19234631" y="13976119"/>
            <a:ext cx="432000" cy="292057"/>
          </a:xfrm>
          <a:custGeom>
            <a:avLst/>
            <a:gdLst>
              <a:gd name="T0" fmla="*/ 252 w 504"/>
              <a:gd name="T1" fmla="*/ 277 h 343"/>
              <a:gd name="T2" fmla="*/ 132 w 504"/>
              <a:gd name="T3" fmla="*/ 13 h 343"/>
              <a:gd name="T4" fmla="*/ 110 w 504"/>
              <a:gd name="T5" fmla="*/ 0 h 343"/>
              <a:gd name="T6" fmla="*/ 0 w 504"/>
              <a:gd name="T7" fmla="*/ 0 h 343"/>
              <a:gd name="T8" fmla="*/ 0 w 504"/>
              <a:gd name="T9" fmla="*/ 24 h 343"/>
              <a:gd name="T10" fmla="*/ 53 w 504"/>
              <a:gd name="T11" fmla="*/ 24 h 343"/>
              <a:gd name="T12" fmla="*/ 53 w 504"/>
              <a:gd name="T13" fmla="*/ 305 h 343"/>
              <a:gd name="T14" fmla="*/ 39 w 504"/>
              <a:gd name="T15" fmla="*/ 318 h 343"/>
              <a:gd name="T16" fmla="*/ 12 w 504"/>
              <a:gd name="T17" fmla="*/ 320 h 343"/>
              <a:gd name="T18" fmla="*/ 0 w 504"/>
              <a:gd name="T19" fmla="*/ 320 h 343"/>
              <a:gd name="T20" fmla="*/ 0 w 504"/>
              <a:gd name="T21" fmla="*/ 343 h 343"/>
              <a:gd name="T22" fmla="*/ 66 w 504"/>
              <a:gd name="T23" fmla="*/ 342 h 343"/>
              <a:gd name="T24" fmla="*/ 134 w 504"/>
              <a:gd name="T25" fmla="*/ 343 h 343"/>
              <a:gd name="T26" fmla="*/ 134 w 504"/>
              <a:gd name="T27" fmla="*/ 320 h 343"/>
              <a:gd name="T28" fmla="*/ 121 w 504"/>
              <a:gd name="T29" fmla="*/ 320 h 343"/>
              <a:gd name="T30" fmla="*/ 95 w 504"/>
              <a:gd name="T31" fmla="*/ 318 h 343"/>
              <a:gd name="T32" fmla="*/ 80 w 504"/>
              <a:gd name="T33" fmla="*/ 305 h 343"/>
              <a:gd name="T34" fmla="*/ 80 w 504"/>
              <a:gd name="T35" fmla="*/ 30 h 343"/>
              <a:gd name="T36" fmla="*/ 80 w 504"/>
              <a:gd name="T37" fmla="*/ 30 h 343"/>
              <a:gd name="T38" fmla="*/ 216 w 504"/>
              <a:gd name="T39" fmla="*/ 331 h 343"/>
              <a:gd name="T40" fmla="*/ 232 w 504"/>
              <a:gd name="T41" fmla="*/ 343 h 343"/>
              <a:gd name="T42" fmla="*/ 248 w 504"/>
              <a:gd name="T43" fmla="*/ 331 h 343"/>
              <a:gd name="T44" fmla="*/ 387 w 504"/>
              <a:gd name="T45" fmla="*/ 24 h 343"/>
              <a:gd name="T46" fmla="*/ 388 w 504"/>
              <a:gd name="T47" fmla="*/ 24 h 343"/>
              <a:gd name="T48" fmla="*/ 388 w 504"/>
              <a:gd name="T49" fmla="*/ 320 h 343"/>
              <a:gd name="T50" fmla="*/ 334 w 504"/>
              <a:gd name="T51" fmla="*/ 320 h 343"/>
              <a:gd name="T52" fmla="*/ 334 w 504"/>
              <a:gd name="T53" fmla="*/ 343 h 343"/>
              <a:gd name="T54" fmla="*/ 419 w 504"/>
              <a:gd name="T55" fmla="*/ 342 h 343"/>
              <a:gd name="T56" fmla="*/ 504 w 504"/>
              <a:gd name="T57" fmla="*/ 343 h 343"/>
              <a:gd name="T58" fmla="*/ 504 w 504"/>
              <a:gd name="T59" fmla="*/ 320 h 343"/>
              <a:gd name="T60" fmla="*/ 450 w 504"/>
              <a:gd name="T61" fmla="*/ 320 h 343"/>
              <a:gd name="T62" fmla="*/ 450 w 504"/>
              <a:gd name="T63" fmla="*/ 24 h 343"/>
              <a:gd name="T64" fmla="*/ 504 w 504"/>
              <a:gd name="T65" fmla="*/ 24 h 343"/>
              <a:gd name="T66" fmla="*/ 504 w 504"/>
              <a:gd name="T67" fmla="*/ 0 h 343"/>
              <a:gd name="T68" fmla="*/ 394 w 504"/>
              <a:gd name="T69" fmla="*/ 0 h 343"/>
              <a:gd name="T70" fmla="*/ 372 w 504"/>
              <a:gd name="T71" fmla="*/ 13 h 343"/>
              <a:gd name="T72" fmla="*/ 252 w 504"/>
              <a:gd name="T73" fmla="*/ 277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4" h="343">
                <a:moveTo>
                  <a:pt x="252" y="277"/>
                </a:moveTo>
                <a:lnTo>
                  <a:pt x="132" y="13"/>
                </a:lnTo>
                <a:cubicBezTo>
                  <a:pt x="127" y="0"/>
                  <a:pt x="121" y="0"/>
                  <a:pt x="110" y="0"/>
                </a:cubicBezTo>
                <a:lnTo>
                  <a:pt x="0" y="0"/>
                </a:lnTo>
                <a:lnTo>
                  <a:pt x="0" y="24"/>
                </a:lnTo>
                <a:lnTo>
                  <a:pt x="53" y="24"/>
                </a:lnTo>
                <a:lnTo>
                  <a:pt x="53" y="305"/>
                </a:lnTo>
                <a:cubicBezTo>
                  <a:pt x="53" y="316"/>
                  <a:pt x="53" y="317"/>
                  <a:pt x="39" y="318"/>
                </a:cubicBezTo>
                <a:cubicBezTo>
                  <a:pt x="27" y="320"/>
                  <a:pt x="26" y="320"/>
                  <a:pt x="12" y="320"/>
                </a:cubicBezTo>
                <a:lnTo>
                  <a:pt x="0" y="320"/>
                </a:lnTo>
                <a:lnTo>
                  <a:pt x="0" y="343"/>
                </a:lnTo>
                <a:cubicBezTo>
                  <a:pt x="19" y="342"/>
                  <a:pt x="47" y="342"/>
                  <a:pt x="66" y="342"/>
                </a:cubicBezTo>
                <a:cubicBezTo>
                  <a:pt x="87" y="342"/>
                  <a:pt x="113" y="342"/>
                  <a:pt x="134" y="343"/>
                </a:cubicBezTo>
                <a:lnTo>
                  <a:pt x="134" y="320"/>
                </a:lnTo>
                <a:lnTo>
                  <a:pt x="121" y="320"/>
                </a:lnTo>
                <a:cubicBezTo>
                  <a:pt x="112" y="320"/>
                  <a:pt x="104" y="319"/>
                  <a:pt x="95" y="318"/>
                </a:cubicBezTo>
                <a:cubicBezTo>
                  <a:pt x="80" y="317"/>
                  <a:pt x="80" y="316"/>
                  <a:pt x="80" y="305"/>
                </a:cubicBezTo>
                <a:lnTo>
                  <a:pt x="80" y="30"/>
                </a:lnTo>
                <a:lnTo>
                  <a:pt x="80" y="30"/>
                </a:lnTo>
                <a:lnTo>
                  <a:pt x="216" y="331"/>
                </a:lnTo>
                <a:cubicBezTo>
                  <a:pt x="221" y="341"/>
                  <a:pt x="227" y="343"/>
                  <a:pt x="232" y="343"/>
                </a:cubicBezTo>
                <a:cubicBezTo>
                  <a:pt x="242" y="343"/>
                  <a:pt x="246" y="336"/>
                  <a:pt x="248" y="331"/>
                </a:cubicBezTo>
                <a:lnTo>
                  <a:pt x="387" y="24"/>
                </a:lnTo>
                <a:lnTo>
                  <a:pt x="388" y="24"/>
                </a:lnTo>
                <a:lnTo>
                  <a:pt x="388" y="320"/>
                </a:lnTo>
                <a:lnTo>
                  <a:pt x="334" y="320"/>
                </a:lnTo>
                <a:lnTo>
                  <a:pt x="334" y="343"/>
                </a:lnTo>
                <a:cubicBezTo>
                  <a:pt x="352" y="342"/>
                  <a:pt x="398" y="342"/>
                  <a:pt x="419" y="342"/>
                </a:cubicBezTo>
                <a:cubicBezTo>
                  <a:pt x="439" y="342"/>
                  <a:pt x="486" y="342"/>
                  <a:pt x="504" y="343"/>
                </a:cubicBezTo>
                <a:lnTo>
                  <a:pt x="504" y="320"/>
                </a:lnTo>
                <a:lnTo>
                  <a:pt x="450" y="320"/>
                </a:lnTo>
                <a:lnTo>
                  <a:pt x="450" y="24"/>
                </a:lnTo>
                <a:lnTo>
                  <a:pt x="504" y="24"/>
                </a:lnTo>
                <a:lnTo>
                  <a:pt x="504" y="0"/>
                </a:lnTo>
                <a:lnTo>
                  <a:pt x="394" y="0"/>
                </a:lnTo>
                <a:cubicBezTo>
                  <a:pt x="383" y="0"/>
                  <a:pt x="377" y="0"/>
                  <a:pt x="372" y="13"/>
                </a:cubicBezTo>
                <a:lnTo>
                  <a:pt x="252" y="277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20" name="Group 319" descr="\documentclass{article}&#10;\usepackage{amsmath}&#10;\usepackage{amssymb}&#10;\usepackage{bm}&#10;&#10;\pagestyle{empty}&#10;\begin{document}&#10;&#10;\[&#10;\mathbf{z} = &#10;\]&#10;&#10;\end{document}" title="IguanaTex Vector Display">
            <a:extLst>
              <a:ext uri="{FF2B5EF4-FFF2-40B4-BE49-F238E27FC236}">
                <a16:creationId xmlns:a16="http://schemas.microsoft.com/office/drawing/2014/main" id="{888A920C-8F79-4D15-9180-56E481B46EF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9276050" y="14593257"/>
            <a:ext cx="612000" cy="198288"/>
            <a:chOff x="2540000" y="2540000"/>
            <a:chExt cx="184150" cy="84138"/>
          </a:xfrm>
        </p:grpSpPr>
        <p:sp>
          <p:nvSpPr>
            <p:cNvPr id="317" name="Freeform 78">
              <a:extLst>
                <a:ext uri="{FF2B5EF4-FFF2-40B4-BE49-F238E27FC236}">
                  <a16:creationId xmlns:a16="http://schemas.microsoft.com/office/drawing/2014/main" id="{703A2FFB-73A7-41B9-B07F-84B21BCF2CD6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2540000" y="2540000"/>
              <a:ext cx="53975" cy="84138"/>
            </a:xfrm>
            <a:custGeom>
              <a:avLst/>
              <a:gdLst>
                <a:gd name="T0" fmla="*/ 208 w 215"/>
                <a:gd name="T1" fmla="*/ 22 h 222"/>
                <a:gd name="T2" fmla="*/ 213 w 215"/>
                <a:gd name="T3" fmla="*/ 11 h 222"/>
                <a:gd name="T4" fmla="*/ 197 w 215"/>
                <a:gd name="T5" fmla="*/ 0 h 222"/>
                <a:gd name="T6" fmla="*/ 14 w 215"/>
                <a:gd name="T7" fmla="*/ 0 h 222"/>
                <a:gd name="T8" fmla="*/ 8 w 215"/>
                <a:gd name="T9" fmla="*/ 88 h 222"/>
                <a:gd name="T10" fmla="*/ 32 w 215"/>
                <a:gd name="T11" fmla="*/ 88 h 222"/>
                <a:gd name="T12" fmla="*/ 102 w 215"/>
                <a:gd name="T13" fmla="*/ 18 h 222"/>
                <a:gd name="T14" fmla="*/ 144 w 215"/>
                <a:gd name="T15" fmla="*/ 18 h 222"/>
                <a:gd name="T16" fmla="*/ 5 w 215"/>
                <a:gd name="T17" fmla="*/ 200 h 222"/>
                <a:gd name="T18" fmla="*/ 0 w 215"/>
                <a:gd name="T19" fmla="*/ 211 h 222"/>
                <a:gd name="T20" fmla="*/ 16 w 215"/>
                <a:gd name="T21" fmla="*/ 222 h 222"/>
                <a:gd name="T22" fmla="*/ 206 w 215"/>
                <a:gd name="T23" fmla="*/ 222 h 222"/>
                <a:gd name="T24" fmla="*/ 215 w 215"/>
                <a:gd name="T25" fmla="*/ 121 h 222"/>
                <a:gd name="T26" fmla="*/ 191 w 215"/>
                <a:gd name="T27" fmla="*/ 121 h 222"/>
                <a:gd name="T28" fmla="*/ 113 w 215"/>
                <a:gd name="T29" fmla="*/ 202 h 222"/>
                <a:gd name="T30" fmla="*/ 70 w 215"/>
                <a:gd name="T31" fmla="*/ 202 h 222"/>
                <a:gd name="T32" fmla="*/ 208 w 215"/>
                <a:gd name="T33" fmla="*/ 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22">
                  <a:moveTo>
                    <a:pt x="208" y="22"/>
                  </a:moveTo>
                  <a:cubicBezTo>
                    <a:pt x="212" y="16"/>
                    <a:pt x="213" y="15"/>
                    <a:pt x="213" y="11"/>
                  </a:cubicBezTo>
                  <a:cubicBezTo>
                    <a:pt x="213" y="0"/>
                    <a:pt x="206" y="0"/>
                    <a:pt x="197" y="0"/>
                  </a:cubicBezTo>
                  <a:lnTo>
                    <a:pt x="14" y="0"/>
                  </a:lnTo>
                  <a:lnTo>
                    <a:pt x="8" y="88"/>
                  </a:lnTo>
                  <a:lnTo>
                    <a:pt x="32" y="88"/>
                  </a:lnTo>
                  <a:cubicBezTo>
                    <a:pt x="35" y="36"/>
                    <a:pt x="50" y="18"/>
                    <a:pt x="102" y="18"/>
                  </a:cubicBezTo>
                  <a:lnTo>
                    <a:pt x="144" y="18"/>
                  </a:lnTo>
                  <a:lnTo>
                    <a:pt x="5" y="200"/>
                  </a:lnTo>
                  <a:cubicBezTo>
                    <a:pt x="0" y="206"/>
                    <a:pt x="0" y="207"/>
                    <a:pt x="0" y="211"/>
                  </a:cubicBezTo>
                  <a:cubicBezTo>
                    <a:pt x="0" y="222"/>
                    <a:pt x="7" y="222"/>
                    <a:pt x="16" y="222"/>
                  </a:cubicBezTo>
                  <a:lnTo>
                    <a:pt x="206" y="222"/>
                  </a:lnTo>
                  <a:lnTo>
                    <a:pt x="215" y="121"/>
                  </a:lnTo>
                  <a:lnTo>
                    <a:pt x="191" y="121"/>
                  </a:lnTo>
                  <a:cubicBezTo>
                    <a:pt x="187" y="172"/>
                    <a:pt x="179" y="202"/>
                    <a:pt x="113" y="202"/>
                  </a:cubicBezTo>
                  <a:lnTo>
                    <a:pt x="70" y="202"/>
                  </a:lnTo>
                  <a:lnTo>
                    <a:pt x="208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79">
              <a:extLst>
                <a:ext uri="{FF2B5EF4-FFF2-40B4-BE49-F238E27FC236}">
                  <a16:creationId xmlns:a16="http://schemas.microsoft.com/office/drawing/2014/main" id="{33F7CDBC-FD92-4822-BCB4-5E837A6505D4}"/>
                </a:ext>
              </a:extLst>
            </p:cNvPr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2641600" y="2554288"/>
              <a:ext cx="82550" cy="4445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7" name="TextBox 35 13 2">
            <a:extLst>
              <a:ext uri="{FF2B5EF4-FFF2-40B4-BE49-F238E27FC236}">
                <a16:creationId xmlns:a16="http://schemas.microsoft.com/office/drawing/2014/main" id="{04963E2B-2290-4C4C-8026-3A00DAAA2441}"/>
              </a:ext>
            </a:extLst>
          </p:cNvPr>
          <p:cNvSpPr txBox="1"/>
          <p:nvPr/>
        </p:nvSpPr>
        <p:spPr>
          <a:xfrm>
            <a:off x="14739775" y="15858365"/>
            <a:ext cx="2497036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(+ linear probe 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    evaluation)</a:t>
            </a:r>
          </a:p>
        </p:txBody>
      </p:sp>
      <p:grpSp>
        <p:nvGrpSpPr>
          <p:cNvPr id="693" name="Group 692" descr="\documentclass{article}&#10;\usepackage{amsmath}&#10;\usepackage{amssymb}&#10;\usepackage{bm}&#10;\usepackage[dvipsnames]{xcolor}&#10;&#10;\pagestyle{empty}&#10;\begin{document}&#10;&#10;\[&#10;\mathrm{loss}({\color{Orange}\theta}) = \mathbb{E}_\mathbf{x} \lVert{\color{Orange}\phi_S}(\mathbf{x};{\color{Orange}\theta}) - {\color{Purple}\phi_T}(\mathbf{x})\rVert_2^2 &#10;\]&#10;&#10;\end{document}" title="IguanaTex Vector Display">
            <a:extLst>
              <a:ext uri="{FF2B5EF4-FFF2-40B4-BE49-F238E27FC236}">
                <a16:creationId xmlns:a16="http://schemas.microsoft.com/office/drawing/2014/main" id="{C537E23C-CBC8-4AEB-A3D4-10C736125683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9531552" y="16162938"/>
            <a:ext cx="5016000" cy="396000"/>
            <a:chOff x="10550525" y="16421100"/>
            <a:chExt cx="1587500" cy="153988"/>
          </a:xfrm>
        </p:grpSpPr>
        <p:sp>
          <p:nvSpPr>
            <p:cNvPr id="665" name="Freeform 291">
              <a:extLst>
                <a:ext uri="{FF2B5EF4-FFF2-40B4-BE49-F238E27FC236}">
                  <a16:creationId xmlns:a16="http://schemas.microsoft.com/office/drawing/2014/main" id="{12E89E83-ECC4-433E-831D-C5847627F59B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0550525" y="16446500"/>
              <a:ext cx="25400" cy="93663"/>
            </a:xfrm>
            <a:custGeom>
              <a:avLst/>
              <a:gdLst>
                <a:gd name="T0" fmla="*/ 72 w 110"/>
                <a:gd name="T1" fmla="*/ 0 h 347"/>
                <a:gd name="T2" fmla="*/ 0 w 110"/>
                <a:gd name="T3" fmla="*/ 6 h 347"/>
                <a:gd name="T4" fmla="*/ 0 w 110"/>
                <a:gd name="T5" fmla="*/ 21 h 347"/>
                <a:gd name="T6" fmla="*/ 39 w 110"/>
                <a:gd name="T7" fmla="*/ 49 h 347"/>
                <a:gd name="T8" fmla="*/ 39 w 110"/>
                <a:gd name="T9" fmla="*/ 309 h 347"/>
                <a:gd name="T10" fmla="*/ 0 w 110"/>
                <a:gd name="T11" fmla="*/ 331 h 347"/>
                <a:gd name="T12" fmla="*/ 0 w 110"/>
                <a:gd name="T13" fmla="*/ 347 h 347"/>
                <a:gd name="T14" fmla="*/ 55 w 110"/>
                <a:gd name="T15" fmla="*/ 345 h 347"/>
                <a:gd name="T16" fmla="*/ 110 w 110"/>
                <a:gd name="T17" fmla="*/ 347 h 347"/>
                <a:gd name="T18" fmla="*/ 110 w 110"/>
                <a:gd name="T19" fmla="*/ 331 h 347"/>
                <a:gd name="T20" fmla="*/ 72 w 110"/>
                <a:gd name="T21" fmla="*/ 309 h 347"/>
                <a:gd name="T22" fmla="*/ 72 w 110"/>
                <a:gd name="T2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47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7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0" y="347"/>
                  </a:cubicBezTo>
                  <a:lnTo>
                    <a:pt x="110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292">
              <a:extLst>
                <a:ext uri="{FF2B5EF4-FFF2-40B4-BE49-F238E27FC236}">
                  <a16:creationId xmlns:a16="http://schemas.microsoft.com/office/drawing/2014/main" id="{11969E67-E44F-46D3-87E7-8A5004D53E2B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10582275" y="16479838"/>
              <a:ext cx="49213" cy="61913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5 h 229"/>
                <a:gd name="T18" fmla="*/ 110 w 220"/>
                <a:gd name="T19" fmla="*/ 11 h 229"/>
                <a:gd name="T20" fmla="*/ 166 w 220"/>
                <a:gd name="T21" fmla="*/ 44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5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4"/>
                    <a:pt x="41" y="67"/>
                    <a:pt x="53" y="45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4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293">
              <a:extLst>
                <a:ext uri="{FF2B5EF4-FFF2-40B4-BE49-F238E27FC236}">
                  <a16:creationId xmlns:a16="http://schemas.microsoft.com/office/drawing/2014/main" id="{52809748-9EC1-470E-A978-7EFCF4B36AC0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10639425" y="16479838"/>
              <a:ext cx="36513" cy="61913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9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1 w 163"/>
                <a:gd name="T37" fmla="*/ 63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2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7"/>
                    <a:pt x="106" y="93"/>
                    <a:pt x="85" y="89"/>
                  </a:cubicBezTo>
                  <a:cubicBezTo>
                    <a:pt x="57" y="83"/>
                    <a:pt x="24" y="77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5"/>
                    <a:pt x="138" y="70"/>
                  </a:cubicBezTo>
                  <a:cubicBezTo>
                    <a:pt x="139" y="75"/>
                    <a:pt x="143" y="75"/>
                    <a:pt x="144" y="75"/>
                  </a:cubicBezTo>
                  <a:cubicBezTo>
                    <a:pt x="151" y="75"/>
                    <a:pt x="151" y="72"/>
                    <a:pt x="151" y="63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294">
              <a:extLst>
                <a:ext uri="{FF2B5EF4-FFF2-40B4-BE49-F238E27FC236}">
                  <a16:creationId xmlns:a16="http://schemas.microsoft.com/office/drawing/2014/main" id="{8401EB50-4933-483A-9AAE-C4909E0928BF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10683875" y="16479838"/>
              <a:ext cx="36513" cy="61913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7 w 163"/>
                <a:gd name="T19" fmla="*/ 208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9 h 229"/>
                <a:gd name="T28" fmla="*/ 23 w 163"/>
                <a:gd name="T29" fmla="*/ 48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0 w 163"/>
                <a:gd name="T37" fmla="*/ 63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2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0" y="218"/>
                    <a:pt x="22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9" y="218"/>
                    <a:pt x="19" y="217"/>
                    <a:pt x="27" y="208"/>
                  </a:cubicBezTo>
                  <a:cubicBezTo>
                    <a:pt x="49" y="229"/>
                    <a:pt x="72" y="229"/>
                    <a:pt x="82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7"/>
                    <a:pt x="106" y="93"/>
                    <a:pt x="85" y="89"/>
                  </a:cubicBezTo>
                  <a:cubicBezTo>
                    <a:pt x="57" y="83"/>
                    <a:pt x="23" y="77"/>
                    <a:pt x="23" y="48"/>
                  </a:cubicBezTo>
                  <a:cubicBezTo>
                    <a:pt x="23" y="30"/>
                    <a:pt x="36" y="10"/>
                    <a:pt x="79" y="10"/>
                  </a:cubicBezTo>
                  <a:cubicBezTo>
                    <a:pt x="134" y="10"/>
                    <a:pt x="137" y="55"/>
                    <a:pt x="138" y="70"/>
                  </a:cubicBezTo>
                  <a:cubicBezTo>
                    <a:pt x="138" y="75"/>
                    <a:pt x="143" y="75"/>
                    <a:pt x="144" y="75"/>
                  </a:cubicBezTo>
                  <a:cubicBezTo>
                    <a:pt x="150" y="75"/>
                    <a:pt x="150" y="72"/>
                    <a:pt x="150" y="63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295">
              <a:extLst>
                <a:ext uri="{FF2B5EF4-FFF2-40B4-BE49-F238E27FC236}">
                  <a16:creationId xmlns:a16="http://schemas.microsoft.com/office/drawing/2014/main" id="{87251E21-2D1B-4E45-A979-98DB2409196D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10736263" y="16438563"/>
              <a:ext cx="25400" cy="1365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09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296">
              <a:extLst>
                <a:ext uri="{FF2B5EF4-FFF2-40B4-BE49-F238E27FC236}">
                  <a16:creationId xmlns:a16="http://schemas.microsoft.com/office/drawing/2014/main" id="{FFC78AE0-DFE0-4A65-B9DB-8002FDAE31FF}"/>
                </a:ext>
              </a:extLst>
            </p:cNvPr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10772775" y="16444913"/>
              <a:ext cx="47625" cy="968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1 h 357"/>
                <a:gd name="T12" fmla="*/ 92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1 h 357"/>
                <a:gd name="T20" fmla="*/ 53 w 206"/>
                <a:gd name="T21" fmla="*/ 171 h 357"/>
                <a:gd name="T22" fmla="*/ 153 w 206"/>
                <a:gd name="T23" fmla="*/ 187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7 h 357"/>
                <a:gd name="T32" fmla="*/ 153 w 206"/>
                <a:gd name="T33" fmla="*/ 18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1" y="357"/>
                    <a:pt x="206" y="214"/>
                    <a:pt x="206" y="102"/>
                  </a:cubicBezTo>
                  <a:close/>
                  <a:moveTo>
                    <a:pt x="53" y="171"/>
                  </a:moveTo>
                  <a:cubicBezTo>
                    <a:pt x="62" y="139"/>
                    <a:pt x="72" y="99"/>
                    <a:pt x="92" y="63"/>
                  </a:cubicBezTo>
                  <a:cubicBezTo>
                    <a:pt x="105" y="39"/>
                    <a:pt x="124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1"/>
                  </a:cubicBezTo>
                  <a:lnTo>
                    <a:pt x="53" y="171"/>
                  </a:lnTo>
                  <a:close/>
                  <a:moveTo>
                    <a:pt x="153" y="187"/>
                  </a:moveTo>
                  <a:cubicBezTo>
                    <a:pt x="147" y="210"/>
                    <a:pt x="137" y="252"/>
                    <a:pt x="118" y="288"/>
                  </a:cubicBezTo>
                  <a:cubicBezTo>
                    <a:pt x="101" y="322"/>
                    <a:pt x="82" y="346"/>
                    <a:pt x="60" y="346"/>
                  </a:cubicBezTo>
                  <a:cubicBezTo>
                    <a:pt x="44" y="346"/>
                    <a:pt x="33" y="332"/>
                    <a:pt x="33" y="285"/>
                  </a:cubicBezTo>
                  <a:cubicBezTo>
                    <a:pt x="33" y="264"/>
                    <a:pt x="36" y="236"/>
                    <a:pt x="49" y="187"/>
                  </a:cubicBezTo>
                  <a:lnTo>
                    <a:pt x="153" y="187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297">
              <a:extLst>
                <a:ext uri="{FF2B5EF4-FFF2-40B4-BE49-F238E27FC236}">
                  <a16:creationId xmlns:a16="http://schemas.microsoft.com/office/drawing/2014/main" id="{6CCAFD7C-D521-4E73-94D1-BA363F231773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10831513" y="16438563"/>
              <a:ext cx="25400" cy="136525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4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4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9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4" y="499"/>
                  </a:cubicBezTo>
                  <a:cubicBezTo>
                    <a:pt x="9" y="499"/>
                    <a:pt x="54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298">
              <a:extLst>
                <a:ext uri="{FF2B5EF4-FFF2-40B4-BE49-F238E27FC236}">
                  <a16:creationId xmlns:a16="http://schemas.microsoft.com/office/drawing/2014/main" id="{F9AC2249-F7C6-49AA-A7A6-D8FA9BE1994F}"/>
                </a:ext>
              </a:extLst>
            </p:cNvPr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10906125" y="16490950"/>
              <a:ext cx="76200" cy="31750"/>
            </a:xfrm>
            <a:custGeom>
              <a:avLst/>
              <a:gdLst>
                <a:gd name="T0" fmla="*/ 315 w 332"/>
                <a:gd name="T1" fmla="*/ 20 h 116"/>
                <a:gd name="T2" fmla="*/ 332 w 332"/>
                <a:gd name="T3" fmla="*/ 10 h 116"/>
                <a:gd name="T4" fmla="*/ 315 w 332"/>
                <a:gd name="T5" fmla="*/ 0 h 116"/>
                <a:gd name="T6" fmla="*/ 17 w 332"/>
                <a:gd name="T7" fmla="*/ 0 h 116"/>
                <a:gd name="T8" fmla="*/ 0 w 332"/>
                <a:gd name="T9" fmla="*/ 10 h 116"/>
                <a:gd name="T10" fmla="*/ 17 w 332"/>
                <a:gd name="T11" fmla="*/ 20 h 116"/>
                <a:gd name="T12" fmla="*/ 315 w 332"/>
                <a:gd name="T13" fmla="*/ 20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7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10" y="96"/>
                    <a:pt x="0" y="96"/>
                    <a:pt x="0" y="106"/>
                  </a:cubicBezTo>
                  <a:cubicBezTo>
                    <a:pt x="0" y="116"/>
                    <a:pt x="10" y="116"/>
                    <a:pt x="17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299">
              <a:extLst>
                <a:ext uri="{FF2B5EF4-FFF2-40B4-BE49-F238E27FC236}">
                  <a16:creationId xmlns:a16="http://schemas.microsoft.com/office/drawing/2014/main" id="{DF79F81E-9CB3-4B96-B233-511A9BB3C97B}"/>
                </a:ext>
              </a:extLst>
            </p:cNvPr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11022013" y="16446500"/>
              <a:ext cx="69850" cy="93663"/>
            </a:xfrm>
            <a:custGeom>
              <a:avLst/>
              <a:gdLst>
                <a:gd name="T0" fmla="*/ 122 w 312"/>
                <a:gd name="T1" fmla="*/ 174 h 342"/>
                <a:gd name="T2" fmla="*/ 176 w 312"/>
                <a:gd name="T3" fmla="*/ 185 h 342"/>
                <a:gd name="T4" fmla="*/ 202 w 312"/>
                <a:gd name="T5" fmla="*/ 230 h 342"/>
                <a:gd name="T6" fmla="*/ 211 w 312"/>
                <a:gd name="T7" fmla="*/ 243 h 342"/>
                <a:gd name="T8" fmla="*/ 219 w 312"/>
                <a:gd name="T9" fmla="*/ 228 h 342"/>
                <a:gd name="T10" fmla="*/ 219 w 312"/>
                <a:gd name="T11" fmla="*/ 92 h 342"/>
                <a:gd name="T12" fmla="*/ 211 w 312"/>
                <a:gd name="T13" fmla="*/ 76 h 342"/>
                <a:gd name="T14" fmla="*/ 202 w 312"/>
                <a:gd name="T15" fmla="*/ 88 h 342"/>
                <a:gd name="T16" fmla="*/ 122 w 312"/>
                <a:gd name="T17" fmla="*/ 156 h 342"/>
                <a:gd name="T18" fmla="*/ 122 w 312"/>
                <a:gd name="T19" fmla="*/ 51 h 342"/>
                <a:gd name="T20" fmla="*/ 144 w 312"/>
                <a:gd name="T21" fmla="*/ 17 h 342"/>
                <a:gd name="T22" fmla="*/ 168 w 312"/>
                <a:gd name="T23" fmla="*/ 17 h 342"/>
                <a:gd name="T24" fmla="*/ 271 w 312"/>
                <a:gd name="T25" fmla="*/ 86 h 342"/>
                <a:gd name="T26" fmla="*/ 280 w 312"/>
                <a:gd name="T27" fmla="*/ 98 h 342"/>
                <a:gd name="T28" fmla="*/ 289 w 312"/>
                <a:gd name="T29" fmla="*/ 81 h 342"/>
                <a:gd name="T30" fmla="*/ 289 w 312"/>
                <a:gd name="T31" fmla="*/ 16 h 342"/>
                <a:gd name="T32" fmla="*/ 272 w 312"/>
                <a:gd name="T33" fmla="*/ 0 h 342"/>
                <a:gd name="T34" fmla="*/ 17 w 312"/>
                <a:gd name="T35" fmla="*/ 0 h 342"/>
                <a:gd name="T36" fmla="*/ 0 w 312"/>
                <a:gd name="T37" fmla="*/ 9 h 342"/>
                <a:gd name="T38" fmla="*/ 14 w 312"/>
                <a:gd name="T39" fmla="*/ 17 h 342"/>
                <a:gd name="T40" fmla="*/ 44 w 312"/>
                <a:gd name="T41" fmla="*/ 46 h 342"/>
                <a:gd name="T42" fmla="*/ 44 w 312"/>
                <a:gd name="T43" fmla="*/ 296 h 342"/>
                <a:gd name="T44" fmla="*/ 16 w 312"/>
                <a:gd name="T45" fmla="*/ 324 h 342"/>
                <a:gd name="T46" fmla="*/ 0 w 312"/>
                <a:gd name="T47" fmla="*/ 333 h 342"/>
                <a:gd name="T48" fmla="*/ 17 w 312"/>
                <a:gd name="T49" fmla="*/ 342 h 342"/>
                <a:gd name="T50" fmla="*/ 281 w 312"/>
                <a:gd name="T51" fmla="*/ 342 h 342"/>
                <a:gd name="T52" fmla="*/ 297 w 312"/>
                <a:gd name="T53" fmla="*/ 335 h 342"/>
                <a:gd name="T54" fmla="*/ 312 w 312"/>
                <a:gd name="T55" fmla="*/ 248 h 342"/>
                <a:gd name="T56" fmla="*/ 303 w 312"/>
                <a:gd name="T57" fmla="*/ 239 h 342"/>
                <a:gd name="T58" fmla="*/ 294 w 312"/>
                <a:gd name="T59" fmla="*/ 246 h 342"/>
                <a:gd name="T60" fmla="*/ 250 w 312"/>
                <a:gd name="T61" fmla="*/ 302 h 342"/>
                <a:gd name="T62" fmla="*/ 171 w 312"/>
                <a:gd name="T63" fmla="*/ 324 h 342"/>
                <a:gd name="T64" fmla="*/ 144 w 312"/>
                <a:gd name="T65" fmla="*/ 324 h 342"/>
                <a:gd name="T66" fmla="*/ 122 w 312"/>
                <a:gd name="T67" fmla="*/ 291 h 342"/>
                <a:gd name="T68" fmla="*/ 122 w 312"/>
                <a:gd name="T69" fmla="*/ 174 h 342"/>
                <a:gd name="T70" fmla="*/ 271 w 312"/>
                <a:gd name="T71" fmla="*/ 17 h 342"/>
                <a:gd name="T72" fmla="*/ 271 w 312"/>
                <a:gd name="T73" fmla="*/ 41 h 342"/>
                <a:gd name="T74" fmla="*/ 243 w 312"/>
                <a:gd name="T75" fmla="*/ 17 h 342"/>
                <a:gd name="T76" fmla="*/ 271 w 312"/>
                <a:gd name="T77" fmla="*/ 17 h 342"/>
                <a:gd name="T78" fmla="*/ 174 w 312"/>
                <a:gd name="T79" fmla="*/ 164 h 342"/>
                <a:gd name="T80" fmla="*/ 202 w 312"/>
                <a:gd name="T81" fmla="*/ 142 h 342"/>
                <a:gd name="T82" fmla="*/ 202 w 312"/>
                <a:gd name="T83" fmla="*/ 184 h 342"/>
                <a:gd name="T84" fmla="*/ 174 w 312"/>
                <a:gd name="T85" fmla="*/ 164 h 342"/>
                <a:gd name="T86" fmla="*/ 174 w 312"/>
                <a:gd name="T87" fmla="*/ 164 h 342"/>
                <a:gd name="T88" fmla="*/ 61 w 312"/>
                <a:gd name="T89" fmla="*/ 45 h 342"/>
                <a:gd name="T90" fmla="*/ 57 w 312"/>
                <a:gd name="T91" fmla="*/ 17 h 342"/>
                <a:gd name="T92" fmla="*/ 110 w 312"/>
                <a:gd name="T93" fmla="*/ 17 h 342"/>
                <a:gd name="T94" fmla="*/ 105 w 312"/>
                <a:gd name="T95" fmla="*/ 50 h 342"/>
                <a:gd name="T96" fmla="*/ 105 w 312"/>
                <a:gd name="T97" fmla="*/ 292 h 342"/>
                <a:gd name="T98" fmla="*/ 110 w 312"/>
                <a:gd name="T99" fmla="*/ 324 h 342"/>
                <a:gd name="T100" fmla="*/ 57 w 312"/>
                <a:gd name="T101" fmla="*/ 324 h 342"/>
                <a:gd name="T102" fmla="*/ 61 w 312"/>
                <a:gd name="T103" fmla="*/ 297 h 342"/>
                <a:gd name="T104" fmla="*/ 61 w 312"/>
                <a:gd name="T105" fmla="*/ 45 h 342"/>
                <a:gd name="T106" fmla="*/ 247 w 312"/>
                <a:gd name="T107" fmla="*/ 324 h 342"/>
                <a:gd name="T108" fmla="*/ 247 w 312"/>
                <a:gd name="T109" fmla="*/ 324 h 342"/>
                <a:gd name="T110" fmla="*/ 286 w 312"/>
                <a:gd name="T111" fmla="*/ 296 h 342"/>
                <a:gd name="T112" fmla="*/ 282 w 312"/>
                <a:gd name="T113" fmla="*/ 324 h 342"/>
                <a:gd name="T114" fmla="*/ 247 w 312"/>
                <a:gd name="T11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2" h="342">
                  <a:moveTo>
                    <a:pt x="122" y="174"/>
                  </a:moveTo>
                  <a:cubicBezTo>
                    <a:pt x="135" y="174"/>
                    <a:pt x="159" y="174"/>
                    <a:pt x="176" y="185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2" y="237"/>
                    <a:pt x="202" y="243"/>
                    <a:pt x="211" y="243"/>
                  </a:cubicBezTo>
                  <a:cubicBezTo>
                    <a:pt x="219" y="243"/>
                    <a:pt x="219" y="236"/>
                    <a:pt x="219" y="228"/>
                  </a:cubicBezTo>
                  <a:lnTo>
                    <a:pt x="219" y="92"/>
                  </a:lnTo>
                  <a:cubicBezTo>
                    <a:pt x="219" y="84"/>
                    <a:pt x="219" y="76"/>
                    <a:pt x="211" y="76"/>
                  </a:cubicBezTo>
                  <a:cubicBezTo>
                    <a:pt x="202" y="76"/>
                    <a:pt x="202" y="84"/>
                    <a:pt x="202" y="88"/>
                  </a:cubicBezTo>
                  <a:cubicBezTo>
                    <a:pt x="199" y="152"/>
                    <a:pt x="148" y="156"/>
                    <a:pt x="122" y="156"/>
                  </a:cubicBezTo>
                  <a:lnTo>
                    <a:pt x="122" y="51"/>
                  </a:lnTo>
                  <a:cubicBezTo>
                    <a:pt x="122" y="17"/>
                    <a:pt x="132" y="17"/>
                    <a:pt x="144" y="17"/>
                  </a:cubicBezTo>
                  <a:lnTo>
                    <a:pt x="168" y="17"/>
                  </a:lnTo>
                  <a:cubicBezTo>
                    <a:pt x="235" y="17"/>
                    <a:pt x="268" y="52"/>
                    <a:pt x="271" y="86"/>
                  </a:cubicBezTo>
                  <a:cubicBezTo>
                    <a:pt x="272" y="90"/>
                    <a:pt x="272" y="98"/>
                    <a:pt x="280" y="98"/>
                  </a:cubicBezTo>
                  <a:cubicBezTo>
                    <a:pt x="289" y="98"/>
                    <a:pt x="289" y="90"/>
                    <a:pt x="289" y="81"/>
                  </a:cubicBezTo>
                  <a:lnTo>
                    <a:pt x="289" y="16"/>
                  </a:lnTo>
                  <a:cubicBezTo>
                    <a:pt x="289" y="1"/>
                    <a:pt x="288" y="0"/>
                    <a:pt x="27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10" y="17"/>
                    <a:pt x="14" y="17"/>
                  </a:cubicBezTo>
                  <a:cubicBezTo>
                    <a:pt x="42" y="17"/>
                    <a:pt x="44" y="21"/>
                    <a:pt x="44" y="46"/>
                  </a:cubicBezTo>
                  <a:lnTo>
                    <a:pt x="44" y="296"/>
                  </a:lnTo>
                  <a:cubicBezTo>
                    <a:pt x="44" y="319"/>
                    <a:pt x="42" y="324"/>
                    <a:pt x="16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281" y="342"/>
                  </a:lnTo>
                  <a:cubicBezTo>
                    <a:pt x="291" y="342"/>
                    <a:pt x="296" y="342"/>
                    <a:pt x="297" y="335"/>
                  </a:cubicBezTo>
                  <a:cubicBezTo>
                    <a:pt x="298" y="334"/>
                    <a:pt x="312" y="251"/>
                    <a:pt x="312" y="248"/>
                  </a:cubicBezTo>
                  <a:cubicBezTo>
                    <a:pt x="312" y="243"/>
                    <a:pt x="307" y="239"/>
                    <a:pt x="303" y="239"/>
                  </a:cubicBezTo>
                  <a:cubicBezTo>
                    <a:pt x="296" y="239"/>
                    <a:pt x="294" y="246"/>
                    <a:pt x="294" y="246"/>
                  </a:cubicBezTo>
                  <a:cubicBezTo>
                    <a:pt x="291" y="259"/>
                    <a:pt x="286" y="280"/>
                    <a:pt x="250" y="302"/>
                  </a:cubicBezTo>
                  <a:cubicBezTo>
                    <a:pt x="224" y="317"/>
                    <a:pt x="199" y="324"/>
                    <a:pt x="171" y="324"/>
                  </a:cubicBezTo>
                  <a:lnTo>
                    <a:pt x="144" y="324"/>
                  </a:lnTo>
                  <a:cubicBezTo>
                    <a:pt x="132" y="324"/>
                    <a:pt x="122" y="324"/>
                    <a:pt x="122" y="291"/>
                  </a:cubicBezTo>
                  <a:lnTo>
                    <a:pt x="122" y="174"/>
                  </a:lnTo>
                  <a:close/>
                  <a:moveTo>
                    <a:pt x="271" y="17"/>
                  </a:moveTo>
                  <a:lnTo>
                    <a:pt x="271" y="41"/>
                  </a:lnTo>
                  <a:cubicBezTo>
                    <a:pt x="263" y="32"/>
                    <a:pt x="253" y="24"/>
                    <a:pt x="243" y="17"/>
                  </a:cubicBezTo>
                  <a:lnTo>
                    <a:pt x="271" y="17"/>
                  </a:lnTo>
                  <a:close/>
                  <a:moveTo>
                    <a:pt x="174" y="164"/>
                  </a:moveTo>
                  <a:cubicBezTo>
                    <a:pt x="182" y="160"/>
                    <a:pt x="193" y="153"/>
                    <a:pt x="202" y="142"/>
                  </a:cubicBezTo>
                  <a:lnTo>
                    <a:pt x="202" y="184"/>
                  </a:lnTo>
                  <a:cubicBezTo>
                    <a:pt x="190" y="171"/>
                    <a:pt x="175" y="164"/>
                    <a:pt x="174" y="164"/>
                  </a:cubicBezTo>
                  <a:lnTo>
                    <a:pt x="174" y="164"/>
                  </a:lnTo>
                  <a:close/>
                  <a:moveTo>
                    <a:pt x="61" y="45"/>
                  </a:moveTo>
                  <a:cubicBezTo>
                    <a:pt x="61" y="39"/>
                    <a:pt x="61" y="26"/>
                    <a:pt x="57" y="17"/>
                  </a:cubicBezTo>
                  <a:lnTo>
                    <a:pt x="110" y="17"/>
                  </a:lnTo>
                  <a:cubicBezTo>
                    <a:pt x="105" y="29"/>
                    <a:pt x="105" y="45"/>
                    <a:pt x="105" y="50"/>
                  </a:cubicBezTo>
                  <a:lnTo>
                    <a:pt x="105" y="292"/>
                  </a:lnTo>
                  <a:cubicBezTo>
                    <a:pt x="105" y="310"/>
                    <a:pt x="108" y="320"/>
                    <a:pt x="110" y="324"/>
                  </a:cubicBezTo>
                  <a:lnTo>
                    <a:pt x="57" y="324"/>
                  </a:lnTo>
                  <a:cubicBezTo>
                    <a:pt x="61" y="315"/>
                    <a:pt x="61" y="303"/>
                    <a:pt x="61" y="297"/>
                  </a:cubicBezTo>
                  <a:lnTo>
                    <a:pt x="61" y="45"/>
                  </a:lnTo>
                  <a:close/>
                  <a:moveTo>
                    <a:pt x="247" y="324"/>
                  </a:moveTo>
                  <a:lnTo>
                    <a:pt x="247" y="324"/>
                  </a:lnTo>
                  <a:cubicBezTo>
                    <a:pt x="263" y="316"/>
                    <a:pt x="276" y="305"/>
                    <a:pt x="286" y="296"/>
                  </a:cubicBezTo>
                  <a:cubicBezTo>
                    <a:pt x="286" y="298"/>
                    <a:pt x="282" y="320"/>
                    <a:pt x="282" y="324"/>
                  </a:cubicBezTo>
                  <a:lnTo>
                    <a:pt x="247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300">
              <a:extLst>
                <a:ext uri="{FF2B5EF4-FFF2-40B4-BE49-F238E27FC236}">
                  <a16:creationId xmlns:a16="http://schemas.microsoft.com/office/drawing/2014/main" id="{84AA49A6-50E8-4120-AF2F-80738A0EEF65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11098213" y="16519525"/>
              <a:ext cx="49213" cy="41275"/>
            </a:xfrm>
            <a:custGeom>
              <a:avLst/>
              <a:gdLst>
                <a:gd name="T0" fmla="*/ 126 w 214"/>
                <a:gd name="T1" fmla="*/ 70 h 155"/>
                <a:gd name="T2" fmla="*/ 174 w 214"/>
                <a:gd name="T3" fmla="*/ 22 h 155"/>
                <a:gd name="T4" fmla="*/ 206 w 214"/>
                <a:gd name="T5" fmla="*/ 19 h 155"/>
                <a:gd name="T6" fmla="*/ 206 w 214"/>
                <a:gd name="T7" fmla="*/ 0 h 155"/>
                <a:gd name="T8" fmla="*/ 173 w 214"/>
                <a:gd name="T9" fmla="*/ 1 h 155"/>
                <a:gd name="T10" fmla="*/ 134 w 214"/>
                <a:gd name="T11" fmla="*/ 0 h 155"/>
                <a:gd name="T12" fmla="*/ 134 w 214"/>
                <a:gd name="T13" fmla="*/ 19 h 155"/>
                <a:gd name="T14" fmla="*/ 143 w 214"/>
                <a:gd name="T15" fmla="*/ 21 h 155"/>
                <a:gd name="T16" fmla="*/ 110 w 214"/>
                <a:gd name="T17" fmla="*/ 54 h 155"/>
                <a:gd name="T18" fmla="*/ 77 w 214"/>
                <a:gd name="T19" fmla="*/ 19 h 155"/>
                <a:gd name="T20" fmla="*/ 86 w 214"/>
                <a:gd name="T21" fmla="*/ 19 h 155"/>
                <a:gd name="T22" fmla="*/ 86 w 214"/>
                <a:gd name="T23" fmla="*/ 0 h 155"/>
                <a:gd name="T24" fmla="*/ 42 w 214"/>
                <a:gd name="T25" fmla="*/ 1 h 155"/>
                <a:gd name="T26" fmla="*/ 2 w 214"/>
                <a:gd name="T27" fmla="*/ 0 h 155"/>
                <a:gd name="T28" fmla="*/ 2 w 214"/>
                <a:gd name="T29" fmla="*/ 19 h 155"/>
                <a:gd name="T30" fmla="*/ 29 w 214"/>
                <a:gd name="T31" fmla="*/ 19 h 155"/>
                <a:gd name="T32" fmla="*/ 86 w 214"/>
                <a:gd name="T33" fmla="*/ 79 h 155"/>
                <a:gd name="T34" fmla="*/ 36 w 214"/>
                <a:gd name="T35" fmla="*/ 129 h 155"/>
                <a:gd name="T36" fmla="*/ 20 w 214"/>
                <a:gd name="T37" fmla="*/ 135 h 155"/>
                <a:gd name="T38" fmla="*/ 0 w 214"/>
                <a:gd name="T39" fmla="*/ 135 h 155"/>
                <a:gd name="T40" fmla="*/ 0 w 214"/>
                <a:gd name="T41" fmla="*/ 155 h 155"/>
                <a:gd name="T42" fmla="*/ 34 w 214"/>
                <a:gd name="T43" fmla="*/ 153 h 155"/>
                <a:gd name="T44" fmla="*/ 73 w 214"/>
                <a:gd name="T45" fmla="*/ 155 h 155"/>
                <a:gd name="T46" fmla="*/ 73 w 214"/>
                <a:gd name="T47" fmla="*/ 135 h 155"/>
                <a:gd name="T48" fmla="*/ 63 w 214"/>
                <a:gd name="T49" fmla="*/ 133 h 155"/>
                <a:gd name="T50" fmla="*/ 101 w 214"/>
                <a:gd name="T51" fmla="*/ 95 h 155"/>
                <a:gd name="T52" fmla="*/ 140 w 214"/>
                <a:gd name="T53" fmla="*/ 135 h 155"/>
                <a:gd name="T54" fmla="*/ 131 w 214"/>
                <a:gd name="T55" fmla="*/ 135 h 155"/>
                <a:gd name="T56" fmla="*/ 131 w 214"/>
                <a:gd name="T57" fmla="*/ 155 h 155"/>
                <a:gd name="T58" fmla="*/ 175 w 214"/>
                <a:gd name="T59" fmla="*/ 153 h 155"/>
                <a:gd name="T60" fmla="*/ 214 w 214"/>
                <a:gd name="T61" fmla="*/ 155 h 155"/>
                <a:gd name="T62" fmla="*/ 214 w 214"/>
                <a:gd name="T63" fmla="*/ 135 h 155"/>
                <a:gd name="T64" fmla="*/ 188 w 214"/>
                <a:gd name="T65" fmla="*/ 135 h 155"/>
                <a:gd name="T66" fmla="*/ 126 w 214"/>
                <a:gd name="T67" fmla="*/ 7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55">
                  <a:moveTo>
                    <a:pt x="126" y="70"/>
                  </a:moveTo>
                  <a:lnTo>
                    <a:pt x="174" y="22"/>
                  </a:lnTo>
                  <a:cubicBezTo>
                    <a:pt x="182" y="19"/>
                    <a:pt x="191" y="19"/>
                    <a:pt x="206" y="19"/>
                  </a:cubicBezTo>
                  <a:lnTo>
                    <a:pt x="206" y="0"/>
                  </a:lnTo>
                  <a:cubicBezTo>
                    <a:pt x="195" y="1"/>
                    <a:pt x="184" y="1"/>
                    <a:pt x="173" y="1"/>
                  </a:cubicBezTo>
                  <a:cubicBezTo>
                    <a:pt x="161" y="1"/>
                    <a:pt x="137" y="0"/>
                    <a:pt x="134" y="0"/>
                  </a:cubicBezTo>
                  <a:lnTo>
                    <a:pt x="134" y="19"/>
                  </a:lnTo>
                  <a:cubicBezTo>
                    <a:pt x="138" y="19"/>
                    <a:pt x="141" y="20"/>
                    <a:pt x="143" y="21"/>
                  </a:cubicBezTo>
                  <a:lnTo>
                    <a:pt x="110" y="54"/>
                  </a:lnTo>
                  <a:lnTo>
                    <a:pt x="77" y="19"/>
                  </a:lnTo>
                  <a:lnTo>
                    <a:pt x="86" y="19"/>
                  </a:lnTo>
                  <a:lnTo>
                    <a:pt x="86" y="0"/>
                  </a:lnTo>
                  <a:cubicBezTo>
                    <a:pt x="84" y="0"/>
                    <a:pt x="56" y="1"/>
                    <a:pt x="42" y="1"/>
                  </a:cubicBezTo>
                  <a:cubicBezTo>
                    <a:pt x="29" y="1"/>
                    <a:pt x="16" y="1"/>
                    <a:pt x="2" y="0"/>
                  </a:cubicBezTo>
                  <a:lnTo>
                    <a:pt x="2" y="19"/>
                  </a:lnTo>
                  <a:lnTo>
                    <a:pt x="29" y="19"/>
                  </a:lnTo>
                  <a:lnTo>
                    <a:pt x="86" y="79"/>
                  </a:lnTo>
                  <a:lnTo>
                    <a:pt x="36" y="129"/>
                  </a:lnTo>
                  <a:cubicBezTo>
                    <a:pt x="31" y="134"/>
                    <a:pt x="31" y="134"/>
                    <a:pt x="20" y="135"/>
                  </a:cubicBezTo>
                  <a:cubicBezTo>
                    <a:pt x="14" y="135"/>
                    <a:pt x="2" y="135"/>
                    <a:pt x="0" y="135"/>
                  </a:cubicBezTo>
                  <a:lnTo>
                    <a:pt x="0" y="155"/>
                  </a:lnTo>
                  <a:cubicBezTo>
                    <a:pt x="11" y="153"/>
                    <a:pt x="23" y="153"/>
                    <a:pt x="34" y="153"/>
                  </a:cubicBezTo>
                  <a:cubicBezTo>
                    <a:pt x="44" y="153"/>
                    <a:pt x="68" y="154"/>
                    <a:pt x="73" y="155"/>
                  </a:cubicBezTo>
                  <a:lnTo>
                    <a:pt x="73" y="135"/>
                  </a:lnTo>
                  <a:cubicBezTo>
                    <a:pt x="67" y="135"/>
                    <a:pt x="66" y="134"/>
                    <a:pt x="63" y="133"/>
                  </a:cubicBezTo>
                  <a:lnTo>
                    <a:pt x="101" y="95"/>
                  </a:lnTo>
                  <a:lnTo>
                    <a:pt x="140" y="135"/>
                  </a:lnTo>
                  <a:lnTo>
                    <a:pt x="131" y="135"/>
                  </a:lnTo>
                  <a:lnTo>
                    <a:pt x="131" y="155"/>
                  </a:lnTo>
                  <a:cubicBezTo>
                    <a:pt x="131" y="155"/>
                    <a:pt x="159" y="153"/>
                    <a:pt x="175" y="153"/>
                  </a:cubicBezTo>
                  <a:cubicBezTo>
                    <a:pt x="188" y="153"/>
                    <a:pt x="201" y="153"/>
                    <a:pt x="214" y="155"/>
                  </a:cubicBezTo>
                  <a:lnTo>
                    <a:pt x="214" y="135"/>
                  </a:lnTo>
                  <a:lnTo>
                    <a:pt x="188" y="135"/>
                  </a:lnTo>
                  <a:lnTo>
                    <a:pt x="126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301">
              <a:extLst>
                <a:ext uri="{FF2B5EF4-FFF2-40B4-BE49-F238E27FC236}">
                  <a16:creationId xmlns:a16="http://schemas.microsoft.com/office/drawing/2014/main" id="{E3B54563-B716-43AC-A570-6716A80CAD9C}"/>
                </a:ext>
              </a:extLst>
            </p:cNvPr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11169650" y="16438563"/>
              <a:ext cx="26988" cy="136525"/>
            </a:xfrm>
            <a:custGeom>
              <a:avLst/>
              <a:gdLst>
                <a:gd name="T0" fmla="*/ 20 w 117"/>
                <a:gd name="T1" fmla="*/ 16 h 499"/>
                <a:gd name="T2" fmla="*/ 10 w 117"/>
                <a:gd name="T3" fmla="*/ 0 h 499"/>
                <a:gd name="T4" fmla="*/ 0 w 117"/>
                <a:gd name="T5" fmla="*/ 18 h 499"/>
                <a:gd name="T6" fmla="*/ 0 w 117"/>
                <a:gd name="T7" fmla="*/ 480 h 499"/>
                <a:gd name="T8" fmla="*/ 10 w 117"/>
                <a:gd name="T9" fmla="*/ 499 h 499"/>
                <a:gd name="T10" fmla="*/ 20 w 117"/>
                <a:gd name="T11" fmla="*/ 482 h 499"/>
                <a:gd name="T12" fmla="*/ 20 w 117"/>
                <a:gd name="T13" fmla="*/ 16 h 499"/>
                <a:gd name="T14" fmla="*/ 117 w 117"/>
                <a:gd name="T15" fmla="*/ 18 h 499"/>
                <a:gd name="T16" fmla="*/ 107 w 117"/>
                <a:gd name="T17" fmla="*/ 0 h 499"/>
                <a:gd name="T18" fmla="*/ 97 w 117"/>
                <a:gd name="T19" fmla="*/ 16 h 499"/>
                <a:gd name="T20" fmla="*/ 97 w 117"/>
                <a:gd name="T21" fmla="*/ 482 h 499"/>
                <a:gd name="T22" fmla="*/ 107 w 117"/>
                <a:gd name="T23" fmla="*/ 499 h 499"/>
                <a:gd name="T24" fmla="*/ 117 w 117"/>
                <a:gd name="T25" fmla="*/ 480 h 499"/>
                <a:gd name="T26" fmla="*/ 117 w 117"/>
                <a:gd name="T27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499">
                  <a:moveTo>
                    <a:pt x="20" y="16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10"/>
                    <a:pt x="0" y="18"/>
                  </a:cubicBezTo>
                  <a:lnTo>
                    <a:pt x="0" y="480"/>
                  </a:lnTo>
                  <a:cubicBezTo>
                    <a:pt x="0" y="488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2"/>
                  </a:cubicBezTo>
                  <a:lnTo>
                    <a:pt x="20" y="16"/>
                  </a:lnTo>
                  <a:close/>
                  <a:moveTo>
                    <a:pt x="117" y="18"/>
                  </a:moveTo>
                  <a:cubicBezTo>
                    <a:pt x="117" y="10"/>
                    <a:pt x="117" y="0"/>
                    <a:pt x="107" y="0"/>
                  </a:cubicBezTo>
                  <a:cubicBezTo>
                    <a:pt x="97" y="0"/>
                    <a:pt x="97" y="8"/>
                    <a:pt x="97" y="16"/>
                  </a:cubicBezTo>
                  <a:lnTo>
                    <a:pt x="97" y="482"/>
                  </a:lnTo>
                  <a:cubicBezTo>
                    <a:pt x="97" y="490"/>
                    <a:pt x="97" y="499"/>
                    <a:pt x="107" y="499"/>
                  </a:cubicBezTo>
                  <a:cubicBezTo>
                    <a:pt x="117" y="499"/>
                    <a:pt x="117" y="488"/>
                    <a:pt x="117" y="480"/>
                  </a:cubicBezTo>
                  <a:lnTo>
                    <a:pt x="117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302">
              <a:extLst>
                <a:ext uri="{FF2B5EF4-FFF2-40B4-BE49-F238E27FC236}">
                  <a16:creationId xmlns:a16="http://schemas.microsoft.com/office/drawing/2014/main" id="{3FB3C6CE-3FC2-4BBE-88F0-3605BE21980D}"/>
                </a:ext>
              </a:extLst>
            </p:cNvPr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11217275" y="16446500"/>
              <a:ext cx="58738" cy="1222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6 h 449"/>
                <a:gd name="T10" fmla="*/ 0 w 261"/>
                <a:gd name="T11" fmla="*/ 262 h 449"/>
                <a:gd name="T12" fmla="*/ 95 w 261"/>
                <a:gd name="T13" fmla="*/ 353 h 449"/>
                <a:gd name="T14" fmla="*/ 84 w 261"/>
                <a:gd name="T15" fmla="*/ 400 h 449"/>
                <a:gd name="T16" fmla="*/ 73 w 261"/>
                <a:gd name="T17" fmla="*/ 444 h 449"/>
                <a:gd name="T18" fmla="*/ 79 w 261"/>
                <a:gd name="T19" fmla="*/ 449 h 449"/>
                <a:gd name="T20" fmla="*/ 84 w 261"/>
                <a:gd name="T21" fmla="*/ 447 h 449"/>
                <a:gd name="T22" fmla="*/ 89 w 261"/>
                <a:gd name="T23" fmla="*/ 427 h 449"/>
                <a:gd name="T24" fmla="*/ 108 w 261"/>
                <a:gd name="T25" fmla="*/ 353 h 449"/>
                <a:gd name="T26" fmla="*/ 261 w 261"/>
                <a:gd name="T27" fmla="*/ 216 h 449"/>
                <a:gd name="T28" fmla="*/ 165 w 261"/>
                <a:gd name="T29" fmla="*/ 126 h 449"/>
                <a:gd name="T30" fmla="*/ 193 w 261"/>
                <a:gd name="T31" fmla="*/ 12 h 449"/>
                <a:gd name="T32" fmla="*/ 98 w 261"/>
                <a:gd name="T33" fmla="*/ 342 h 449"/>
                <a:gd name="T34" fmla="*/ 32 w 261"/>
                <a:gd name="T35" fmla="*/ 273 h 449"/>
                <a:gd name="T36" fmla="*/ 149 w 261"/>
                <a:gd name="T37" fmla="*/ 137 h 449"/>
                <a:gd name="T38" fmla="*/ 98 w 261"/>
                <a:gd name="T39" fmla="*/ 342 h 449"/>
                <a:gd name="T40" fmla="*/ 162 w 261"/>
                <a:gd name="T41" fmla="*/ 137 h 449"/>
                <a:gd name="T42" fmla="*/ 229 w 261"/>
                <a:gd name="T43" fmla="*/ 206 h 449"/>
                <a:gd name="T44" fmla="*/ 111 w 261"/>
                <a:gd name="T45" fmla="*/ 342 h 449"/>
                <a:gd name="T46" fmla="*/ 162 w 261"/>
                <a:gd name="T47" fmla="*/ 13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3" y="2"/>
                    <a:pt x="181" y="10"/>
                  </a:cubicBezTo>
                  <a:lnTo>
                    <a:pt x="152" y="126"/>
                  </a:lnTo>
                  <a:cubicBezTo>
                    <a:pt x="73" y="128"/>
                    <a:pt x="0" y="195"/>
                    <a:pt x="0" y="262"/>
                  </a:cubicBezTo>
                  <a:cubicBezTo>
                    <a:pt x="0" y="310"/>
                    <a:pt x="35" y="349"/>
                    <a:pt x="95" y="353"/>
                  </a:cubicBezTo>
                  <a:cubicBezTo>
                    <a:pt x="91" y="368"/>
                    <a:pt x="88" y="384"/>
                    <a:pt x="84" y="400"/>
                  </a:cubicBezTo>
                  <a:cubicBezTo>
                    <a:pt x="78" y="423"/>
                    <a:pt x="73" y="442"/>
                    <a:pt x="73" y="444"/>
                  </a:cubicBezTo>
                  <a:cubicBezTo>
                    <a:pt x="73" y="449"/>
                    <a:pt x="76" y="449"/>
                    <a:pt x="79" y="449"/>
                  </a:cubicBezTo>
                  <a:cubicBezTo>
                    <a:pt x="81" y="449"/>
                    <a:pt x="82" y="449"/>
                    <a:pt x="84" y="447"/>
                  </a:cubicBezTo>
                  <a:cubicBezTo>
                    <a:pt x="85" y="446"/>
                    <a:pt x="88" y="434"/>
                    <a:pt x="89" y="427"/>
                  </a:cubicBezTo>
                  <a:lnTo>
                    <a:pt x="108" y="353"/>
                  </a:lnTo>
                  <a:cubicBezTo>
                    <a:pt x="189" y="350"/>
                    <a:pt x="261" y="283"/>
                    <a:pt x="261" y="216"/>
                  </a:cubicBezTo>
                  <a:cubicBezTo>
                    <a:pt x="261" y="177"/>
                    <a:pt x="235" y="131"/>
                    <a:pt x="165" y="126"/>
                  </a:cubicBezTo>
                  <a:lnTo>
                    <a:pt x="193" y="12"/>
                  </a:lnTo>
                  <a:close/>
                  <a:moveTo>
                    <a:pt x="98" y="342"/>
                  </a:moveTo>
                  <a:cubicBezTo>
                    <a:pt x="68" y="340"/>
                    <a:pt x="32" y="323"/>
                    <a:pt x="32" y="273"/>
                  </a:cubicBezTo>
                  <a:cubicBezTo>
                    <a:pt x="32" y="213"/>
                    <a:pt x="75" y="143"/>
                    <a:pt x="149" y="137"/>
                  </a:cubicBezTo>
                  <a:lnTo>
                    <a:pt x="98" y="342"/>
                  </a:lnTo>
                  <a:close/>
                  <a:moveTo>
                    <a:pt x="162" y="137"/>
                  </a:moveTo>
                  <a:cubicBezTo>
                    <a:pt x="200" y="139"/>
                    <a:pt x="229" y="162"/>
                    <a:pt x="229" y="206"/>
                  </a:cubicBezTo>
                  <a:cubicBezTo>
                    <a:pt x="229" y="264"/>
                    <a:pt x="186" y="336"/>
                    <a:pt x="111" y="342"/>
                  </a:cubicBezTo>
                  <a:lnTo>
                    <a:pt x="162" y="137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303">
              <a:extLst>
                <a:ext uri="{FF2B5EF4-FFF2-40B4-BE49-F238E27FC236}">
                  <a16:creationId xmlns:a16="http://schemas.microsoft.com/office/drawing/2014/main" id="{66D67FE2-20F2-44C4-8625-E331FDA42593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11285538" y="16494125"/>
              <a:ext cx="49213" cy="68263"/>
            </a:xfrm>
            <a:custGeom>
              <a:avLst/>
              <a:gdLst>
                <a:gd name="T0" fmla="*/ 222 w 222"/>
                <a:gd name="T1" fmla="*/ 5 h 252"/>
                <a:gd name="T2" fmla="*/ 217 w 222"/>
                <a:gd name="T3" fmla="*/ 0 h 252"/>
                <a:gd name="T4" fmla="*/ 210 w 222"/>
                <a:gd name="T5" fmla="*/ 5 h 252"/>
                <a:gd name="T6" fmla="*/ 193 w 222"/>
                <a:gd name="T7" fmla="*/ 25 h 252"/>
                <a:gd name="T8" fmla="*/ 137 w 222"/>
                <a:gd name="T9" fmla="*/ 0 h 252"/>
                <a:gd name="T10" fmla="*/ 44 w 222"/>
                <a:gd name="T11" fmla="*/ 80 h 252"/>
                <a:gd name="T12" fmla="*/ 55 w 222"/>
                <a:gd name="T13" fmla="*/ 112 h 252"/>
                <a:gd name="T14" fmla="*/ 104 w 222"/>
                <a:gd name="T15" fmla="*/ 135 h 252"/>
                <a:gd name="T16" fmla="*/ 134 w 222"/>
                <a:gd name="T17" fmla="*/ 142 h 252"/>
                <a:gd name="T18" fmla="*/ 166 w 222"/>
                <a:gd name="T19" fmla="*/ 178 h 252"/>
                <a:gd name="T20" fmla="*/ 97 w 222"/>
                <a:gd name="T21" fmla="*/ 240 h 252"/>
                <a:gd name="T22" fmla="*/ 29 w 222"/>
                <a:gd name="T23" fmla="*/ 190 h 252"/>
                <a:gd name="T24" fmla="*/ 31 w 222"/>
                <a:gd name="T25" fmla="*/ 173 h 252"/>
                <a:gd name="T26" fmla="*/ 31 w 222"/>
                <a:gd name="T27" fmla="*/ 171 h 252"/>
                <a:gd name="T28" fmla="*/ 26 w 222"/>
                <a:gd name="T29" fmla="*/ 166 h 252"/>
                <a:gd name="T30" fmla="*/ 19 w 222"/>
                <a:gd name="T31" fmla="*/ 173 h 252"/>
                <a:gd name="T32" fmla="*/ 1 w 222"/>
                <a:gd name="T33" fmla="*/ 243 h 252"/>
                <a:gd name="T34" fmla="*/ 0 w 222"/>
                <a:gd name="T35" fmla="*/ 248 h 252"/>
                <a:gd name="T36" fmla="*/ 5 w 222"/>
                <a:gd name="T37" fmla="*/ 252 h 252"/>
                <a:gd name="T38" fmla="*/ 12 w 222"/>
                <a:gd name="T39" fmla="*/ 248 h 252"/>
                <a:gd name="T40" fmla="*/ 29 w 222"/>
                <a:gd name="T41" fmla="*/ 228 h 252"/>
                <a:gd name="T42" fmla="*/ 96 w 222"/>
                <a:gd name="T43" fmla="*/ 252 h 252"/>
                <a:gd name="T44" fmla="*/ 191 w 222"/>
                <a:gd name="T45" fmla="*/ 166 h 252"/>
                <a:gd name="T46" fmla="*/ 177 w 222"/>
                <a:gd name="T47" fmla="*/ 129 h 252"/>
                <a:gd name="T48" fmla="*/ 114 w 222"/>
                <a:gd name="T49" fmla="*/ 104 h 252"/>
                <a:gd name="T50" fmla="*/ 92 w 222"/>
                <a:gd name="T51" fmla="*/ 99 h 252"/>
                <a:gd name="T52" fmla="*/ 69 w 222"/>
                <a:gd name="T53" fmla="*/ 67 h 252"/>
                <a:gd name="T54" fmla="*/ 136 w 222"/>
                <a:gd name="T55" fmla="*/ 11 h 252"/>
                <a:gd name="T56" fmla="*/ 192 w 222"/>
                <a:gd name="T57" fmla="*/ 66 h 252"/>
                <a:gd name="T58" fmla="*/ 191 w 222"/>
                <a:gd name="T59" fmla="*/ 81 h 252"/>
                <a:gd name="T60" fmla="*/ 197 w 222"/>
                <a:gd name="T61" fmla="*/ 86 h 252"/>
                <a:gd name="T62" fmla="*/ 204 w 222"/>
                <a:gd name="T63" fmla="*/ 79 h 252"/>
                <a:gd name="T64" fmla="*/ 222 w 222"/>
                <a:gd name="T65" fmla="*/ 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252">
                  <a:moveTo>
                    <a:pt x="222" y="5"/>
                  </a:moveTo>
                  <a:cubicBezTo>
                    <a:pt x="222" y="3"/>
                    <a:pt x="221" y="0"/>
                    <a:pt x="217" y="0"/>
                  </a:cubicBezTo>
                  <a:cubicBezTo>
                    <a:pt x="215" y="0"/>
                    <a:pt x="215" y="1"/>
                    <a:pt x="210" y="5"/>
                  </a:cubicBezTo>
                  <a:lnTo>
                    <a:pt x="193" y="25"/>
                  </a:lnTo>
                  <a:cubicBezTo>
                    <a:pt x="180" y="6"/>
                    <a:pt x="158" y="0"/>
                    <a:pt x="137" y="0"/>
                  </a:cubicBezTo>
                  <a:cubicBezTo>
                    <a:pt x="87" y="0"/>
                    <a:pt x="44" y="40"/>
                    <a:pt x="44" y="80"/>
                  </a:cubicBezTo>
                  <a:cubicBezTo>
                    <a:pt x="44" y="85"/>
                    <a:pt x="45" y="99"/>
                    <a:pt x="55" y="112"/>
                  </a:cubicBezTo>
                  <a:cubicBezTo>
                    <a:pt x="67" y="126"/>
                    <a:pt x="80" y="129"/>
                    <a:pt x="104" y="135"/>
                  </a:cubicBezTo>
                  <a:cubicBezTo>
                    <a:pt x="111" y="137"/>
                    <a:pt x="128" y="140"/>
                    <a:pt x="134" y="142"/>
                  </a:cubicBezTo>
                  <a:cubicBezTo>
                    <a:pt x="145" y="145"/>
                    <a:pt x="166" y="152"/>
                    <a:pt x="166" y="178"/>
                  </a:cubicBezTo>
                  <a:cubicBezTo>
                    <a:pt x="166" y="207"/>
                    <a:pt x="136" y="240"/>
                    <a:pt x="97" y="240"/>
                  </a:cubicBezTo>
                  <a:cubicBezTo>
                    <a:pt x="66" y="240"/>
                    <a:pt x="29" y="229"/>
                    <a:pt x="29" y="190"/>
                  </a:cubicBezTo>
                  <a:cubicBezTo>
                    <a:pt x="29" y="187"/>
                    <a:pt x="30" y="179"/>
                    <a:pt x="31" y="173"/>
                  </a:cubicBezTo>
                  <a:cubicBezTo>
                    <a:pt x="31" y="172"/>
                    <a:pt x="31" y="171"/>
                    <a:pt x="31" y="171"/>
                  </a:cubicBezTo>
                  <a:cubicBezTo>
                    <a:pt x="31" y="166"/>
                    <a:pt x="27" y="166"/>
                    <a:pt x="26" y="166"/>
                  </a:cubicBezTo>
                  <a:cubicBezTo>
                    <a:pt x="21" y="166"/>
                    <a:pt x="21" y="167"/>
                    <a:pt x="19" y="173"/>
                  </a:cubicBezTo>
                  <a:lnTo>
                    <a:pt x="1" y="243"/>
                  </a:lnTo>
                  <a:cubicBezTo>
                    <a:pt x="1" y="244"/>
                    <a:pt x="0" y="247"/>
                    <a:pt x="0" y="248"/>
                  </a:cubicBezTo>
                  <a:cubicBezTo>
                    <a:pt x="0" y="250"/>
                    <a:pt x="2" y="252"/>
                    <a:pt x="5" y="252"/>
                  </a:cubicBezTo>
                  <a:cubicBezTo>
                    <a:pt x="7" y="252"/>
                    <a:pt x="8" y="252"/>
                    <a:pt x="12" y="248"/>
                  </a:cubicBezTo>
                  <a:cubicBezTo>
                    <a:pt x="16" y="243"/>
                    <a:pt x="25" y="232"/>
                    <a:pt x="29" y="228"/>
                  </a:cubicBezTo>
                  <a:cubicBezTo>
                    <a:pt x="47" y="248"/>
                    <a:pt x="75" y="252"/>
                    <a:pt x="96" y="252"/>
                  </a:cubicBezTo>
                  <a:cubicBezTo>
                    <a:pt x="148" y="252"/>
                    <a:pt x="191" y="207"/>
                    <a:pt x="191" y="166"/>
                  </a:cubicBezTo>
                  <a:cubicBezTo>
                    <a:pt x="191" y="151"/>
                    <a:pt x="184" y="137"/>
                    <a:pt x="177" y="129"/>
                  </a:cubicBezTo>
                  <a:cubicBezTo>
                    <a:pt x="165" y="116"/>
                    <a:pt x="159" y="115"/>
                    <a:pt x="114" y="104"/>
                  </a:cubicBezTo>
                  <a:cubicBezTo>
                    <a:pt x="107" y="102"/>
                    <a:pt x="96" y="100"/>
                    <a:pt x="92" y="99"/>
                  </a:cubicBezTo>
                  <a:cubicBezTo>
                    <a:pt x="84" y="95"/>
                    <a:pt x="69" y="87"/>
                    <a:pt x="69" y="67"/>
                  </a:cubicBezTo>
                  <a:cubicBezTo>
                    <a:pt x="69" y="39"/>
                    <a:pt x="100" y="11"/>
                    <a:pt x="136" y="11"/>
                  </a:cubicBezTo>
                  <a:cubicBezTo>
                    <a:pt x="174" y="11"/>
                    <a:pt x="192" y="33"/>
                    <a:pt x="192" y="66"/>
                  </a:cubicBezTo>
                  <a:cubicBezTo>
                    <a:pt x="192" y="70"/>
                    <a:pt x="191" y="78"/>
                    <a:pt x="191" y="81"/>
                  </a:cubicBezTo>
                  <a:cubicBezTo>
                    <a:pt x="191" y="86"/>
                    <a:pt x="195" y="86"/>
                    <a:pt x="197" y="86"/>
                  </a:cubicBezTo>
                  <a:cubicBezTo>
                    <a:pt x="202" y="86"/>
                    <a:pt x="202" y="85"/>
                    <a:pt x="204" y="79"/>
                  </a:cubicBezTo>
                  <a:lnTo>
                    <a:pt x="222" y="5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Freeform 304">
              <a:extLst>
                <a:ext uri="{FF2B5EF4-FFF2-40B4-BE49-F238E27FC236}">
                  <a16:creationId xmlns:a16="http://schemas.microsoft.com/office/drawing/2014/main" id="{7097E659-7572-4FAB-92ED-5A912912AD0B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11355388" y="16438563"/>
              <a:ext cx="26988" cy="1365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09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305">
              <a:extLst>
                <a:ext uri="{FF2B5EF4-FFF2-40B4-BE49-F238E27FC236}">
                  <a16:creationId xmlns:a16="http://schemas.microsoft.com/office/drawing/2014/main" id="{3D4DBD3B-9B6D-4458-B785-4413F068CE35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11391900" y="16479838"/>
              <a:ext cx="63500" cy="60325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1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8 w 281"/>
                <a:gd name="T45" fmla="*/ 222 h 222"/>
                <a:gd name="T46" fmla="*/ 98 w 281"/>
                <a:gd name="T47" fmla="*/ 198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6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4"/>
                    <a:pt x="271" y="24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1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4" y="220"/>
                    <a:pt x="46" y="220"/>
                  </a:cubicBezTo>
                  <a:cubicBezTo>
                    <a:pt x="59" y="220"/>
                    <a:pt x="88" y="221"/>
                    <a:pt x="98" y="222"/>
                  </a:cubicBezTo>
                  <a:lnTo>
                    <a:pt x="98" y="198"/>
                  </a:lnTo>
                  <a:cubicBezTo>
                    <a:pt x="89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3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5" y="221"/>
                    <a:pt x="281" y="222"/>
                  </a:cubicBezTo>
                  <a:lnTo>
                    <a:pt x="281" y="198"/>
                  </a:lnTo>
                  <a:lnTo>
                    <a:pt x="246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Freeform 306">
              <a:extLst>
                <a:ext uri="{FF2B5EF4-FFF2-40B4-BE49-F238E27FC236}">
                  <a16:creationId xmlns:a16="http://schemas.microsoft.com/office/drawing/2014/main" id="{A822C14D-F367-42BC-9713-46712C0854EB}"/>
                </a:ext>
              </a:extLst>
            </p:cNvPr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11468100" y="16481425"/>
              <a:ext cx="11113" cy="85725"/>
            </a:xfrm>
            <a:custGeom>
              <a:avLst/>
              <a:gdLst>
                <a:gd name="T0" fmla="*/ 53 w 54"/>
                <a:gd name="T1" fmla="*/ 26 h 311"/>
                <a:gd name="T2" fmla="*/ 26 w 54"/>
                <a:gd name="T3" fmla="*/ 0 h 311"/>
                <a:gd name="T4" fmla="*/ 0 w 54"/>
                <a:gd name="T5" fmla="*/ 26 h 311"/>
                <a:gd name="T6" fmla="*/ 26 w 54"/>
                <a:gd name="T7" fmla="*/ 53 h 311"/>
                <a:gd name="T8" fmla="*/ 53 w 54"/>
                <a:gd name="T9" fmla="*/ 26 h 311"/>
                <a:gd name="T10" fmla="*/ 43 w 54"/>
                <a:gd name="T11" fmla="*/ 209 h 311"/>
                <a:gd name="T12" fmla="*/ 11 w 54"/>
                <a:gd name="T13" fmla="*/ 299 h 311"/>
                <a:gd name="T14" fmla="*/ 8 w 54"/>
                <a:gd name="T15" fmla="*/ 306 h 311"/>
                <a:gd name="T16" fmla="*/ 13 w 54"/>
                <a:gd name="T17" fmla="*/ 311 h 311"/>
                <a:gd name="T18" fmla="*/ 54 w 54"/>
                <a:gd name="T19" fmla="*/ 213 h 311"/>
                <a:gd name="T20" fmla="*/ 26 w 54"/>
                <a:gd name="T21" fmla="*/ 162 h 311"/>
                <a:gd name="T22" fmla="*/ 0 w 54"/>
                <a:gd name="T23" fmla="*/ 188 h 311"/>
                <a:gd name="T24" fmla="*/ 26 w 54"/>
                <a:gd name="T25" fmla="*/ 215 h 311"/>
                <a:gd name="T26" fmla="*/ 30 w 54"/>
                <a:gd name="T27" fmla="*/ 214 h 311"/>
                <a:gd name="T28" fmla="*/ 43 w 54"/>
                <a:gd name="T29" fmla="*/ 20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311">
                  <a:moveTo>
                    <a:pt x="53" y="26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43" y="209"/>
                  </a:moveTo>
                  <a:cubicBezTo>
                    <a:pt x="43" y="223"/>
                    <a:pt x="43" y="262"/>
                    <a:pt x="11" y="299"/>
                  </a:cubicBezTo>
                  <a:cubicBezTo>
                    <a:pt x="8" y="303"/>
                    <a:pt x="8" y="304"/>
                    <a:pt x="8" y="306"/>
                  </a:cubicBezTo>
                  <a:cubicBezTo>
                    <a:pt x="8" y="309"/>
                    <a:pt x="10" y="311"/>
                    <a:pt x="13" y="311"/>
                  </a:cubicBezTo>
                  <a:cubicBezTo>
                    <a:pt x="18" y="311"/>
                    <a:pt x="54" y="271"/>
                    <a:pt x="54" y="213"/>
                  </a:cubicBezTo>
                  <a:cubicBezTo>
                    <a:pt x="54" y="199"/>
                    <a:pt x="53" y="162"/>
                    <a:pt x="26" y="162"/>
                  </a:cubicBezTo>
                  <a:cubicBezTo>
                    <a:pt x="9" y="162"/>
                    <a:pt x="0" y="175"/>
                    <a:pt x="0" y="188"/>
                  </a:cubicBezTo>
                  <a:cubicBezTo>
                    <a:pt x="0" y="201"/>
                    <a:pt x="8" y="215"/>
                    <a:pt x="26" y="215"/>
                  </a:cubicBezTo>
                  <a:cubicBezTo>
                    <a:pt x="29" y="215"/>
                    <a:pt x="30" y="215"/>
                    <a:pt x="30" y="214"/>
                  </a:cubicBezTo>
                  <a:cubicBezTo>
                    <a:pt x="34" y="214"/>
                    <a:pt x="39" y="213"/>
                    <a:pt x="43" y="2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307">
              <a:extLst>
                <a:ext uri="{FF2B5EF4-FFF2-40B4-BE49-F238E27FC236}">
                  <a16:creationId xmlns:a16="http://schemas.microsoft.com/office/drawing/2014/main" id="{9C8E3C81-7FED-4AD1-A7A1-67F9DFF88EAD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11512550" y="16444913"/>
              <a:ext cx="46038" cy="968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1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1 h 357"/>
                <a:gd name="T20" fmla="*/ 53 w 206"/>
                <a:gd name="T21" fmla="*/ 171 h 357"/>
                <a:gd name="T22" fmla="*/ 153 w 206"/>
                <a:gd name="T23" fmla="*/ 187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7 h 357"/>
                <a:gd name="T32" fmla="*/ 153 w 206"/>
                <a:gd name="T33" fmla="*/ 18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1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1"/>
                  </a:cubicBezTo>
                  <a:lnTo>
                    <a:pt x="53" y="171"/>
                  </a:lnTo>
                  <a:close/>
                  <a:moveTo>
                    <a:pt x="153" y="187"/>
                  </a:moveTo>
                  <a:cubicBezTo>
                    <a:pt x="147" y="210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6"/>
                    <a:pt x="49" y="187"/>
                  </a:cubicBezTo>
                  <a:lnTo>
                    <a:pt x="153" y="187"/>
                  </a:lnTo>
                </a:path>
              </a:pathLst>
            </a:custGeom>
            <a:solidFill>
              <a:srgbClr val="F4813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308">
              <a:extLst>
                <a:ext uri="{FF2B5EF4-FFF2-40B4-BE49-F238E27FC236}">
                  <a16:creationId xmlns:a16="http://schemas.microsoft.com/office/drawing/2014/main" id="{7FF8ADE9-481F-4783-A9D5-4EDD0682DA75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11569700" y="16438563"/>
              <a:ext cx="26988" cy="136525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3 h 499"/>
                <a:gd name="T4" fmla="*/ 5 w 116"/>
                <a:gd name="T5" fmla="*/ 0 h 499"/>
                <a:gd name="T6" fmla="*/ 0 w 116"/>
                <a:gd name="T7" fmla="*/ 4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5"/>
                    <a:pt x="87" y="145"/>
                    <a:pt x="87" y="249"/>
                  </a:cubicBezTo>
                  <a:cubicBezTo>
                    <a:pt x="87" y="334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309">
              <a:extLst>
                <a:ext uri="{FF2B5EF4-FFF2-40B4-BE49-F238E27FC236}">
                  <a16:creationId xmlns:a16="http://schemas.microsoft.com/office/drawing/2014/main" id="{41957C16-AAF7-491F-B065-250980CE8747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11642725" y="16503650"/>
              <a:ext cx="69850" cy="47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310">
              <a:extLst>
                <a:ext uri="{FF2B5EF4-FFF2-40B4-BE49-F238E27FC236}">
                  <a16:creationId xmlns:a16="http://schemas.microsoft.com/office/drawing/2014/main" id="{36C1CA86-C349-4290-85EF-30E58A135A63}"/>
                </a:ext>
              </a:extLst>
            </p:cNvPr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11752263" y="16446500"/>
              <a:ext cx="58738" cy="1222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6 h 449"/>
                <a:gd name="T10" fmla="*/ 0 w 261"/>
                <a:gd name="T11" fmla="*/ 262 h 449"/>
                <a:gd name="T12" fmla="*/ 96 w 261"/>
                <a:gd name="T13" fmla="*/ 353 h 449"/>
                <a:gd name="T14" fmla="*/ 84 w 261"/>
                <a:gd name="T15" fmla="*/ 400 h 449"/>
                <a:gd name="T16" fmla="*/ 73 w 261"/>
                <a:gd name="T17" fmla="*/ 444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9 w 261"/>
                <a:gd name="T25" fmla="*/ 353 h 449"/>
                <a:gd name="T26" fmla="*/ 261 w 261"/>
                <a:gd name="T27" fmla="*/ 216 h 449"/>
                <a:gd name="T28" fmla="*/ 165 w 261"/>
                <a:gd name="T29" fmla="*/ 126 h 449"/>
                <a:gd name="T30" fmla="*/ 193 w 261"/>
                <a:gd name="T31" fmla="*/ 12 h 449"/>
                <a:gd name="T32" fmla="*/ 98 w 261"/>
                <a:gd name="T33" fmla="*/ 342 h 449"/>
                <a:gd name="T34" fmla="*/ 32 w 261"/>
                <a:gd name="T35" fmla="*/ 273 h 449"/>
                <a:gd name="T36" fmla="*/ 149 w 261"/>
                <a:gd name="T37" fmla="*/ 137 h 449"/>
                <a:gd name="T38" fmla="*/ 98 w 261"/>
                <a:gd name="T39" fmla="*/ 342 h 449"/>
                <a:gd name="T40" fmla="*/ 162 w 261"/>
                <a:gd name="T41" fmla="*/ 137 h 449"/>
                <a:gd name="T42" fmla="*/ 229 w 261"/>
                <a:gd name="T43" fmla="*/ 206 h 449"/>
                <a:gd name="T44" fmla="*/ 111 w 261"/>
                <a:gd name="T45" fmla="*/ 342 h 449"/>
                <a:gd name="T46" fmla="*/ 162 w 261"/>
                <a:gd name="T47" fmla="*/ 13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3" y="2"/>
                    <a:pt x="181" y="10"/>
                  </a:cubicBezTo>
                  <a:lnTo>
                    <a:pt x="152" y="126"/>
                  </a:lnTo>
                  <a:cubicBezTo>
                    <a:pt x="73" y="128"/>
                    <a:pt x="0" y="195"/>
                    <a:pt x="0" y="262"/>
                  </a:cubicBezTo>
                  <a:cubicBezTo>
                    <a:pt x="0" y="310"/>
                    <a:pt x="35" y="349"/>
                    <a:pt x="96" y="353"/>
                  </a:cubicBezTo>
                  <a:cubicBezTo>
                    <a:pt x="92" y="368"/>
                    <a:pt x="88" y="384"/>
                    <a:pt x="84" y="400"/>
                  </a:cubicBezTo>
                  <a:cubicBezTo>
                    <a:pt x="78" y="423"/>
                    <a:pt x="73" y="442"/>
                    <a:pt x="73" y="444"/>
                  </a:cubicBezTo>
                  <a:cubicBezTo>
                    <a:pt x="73" y="449"/>
                    <a:pt x="77" y="449"/>
                    <a:pt x="79" y="449"/>
                  </a:cubicBezTo>
                  <a:cubicBezTo>
                    <a:pt x="82" y="449"/>
                    <a:pt x="83" y="449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9" y="353"/>
                  </a:lnTo>
                  <a:cubicBezTo>
                    <a:pt x="189" y="350"/>
                    <a:pt x="261" y="283"/>
                    <a:pt x="261" y="216"/>
                  </a:cubicBezTo>
                  <a:cubicBezTo>
                    <a:pt x="261" y="177"/>
                    <a:pt x="235" y="131"/>
                    <a:pt x="165" y="126"/>
                  </a:cubicBezTo>
                  <a:lnTo>
                    <a:pt x="193" y="12"/>
                  </a:lnTo>
                  <a:close/>
                  <a:moveTo>
                    <a:pt x="98" y="342"/>
                  </a:moveTo>
                  <a:cubicBezTo>
                    <a:pt x="68" y="340"/>
                    <a:pt x="32" y="323"/>
                    <a:pt x="32" y="273"/>
                  </a:cubicBezTo>
                  <a:cubicBezTo>
                    <a:pt x="32" y="213"/>
                    <a:pt x="75" y="143"/>
                    <a:pt x="149" y="137"/>
                  </a:cubicBezTo>
                  <a:lnTo>
                    <a:pt x="98" y="342"/>
                  </a:lnTo>
                  <a:close/>
                  <a:moveTo>
                    <a:pt x="162" y="137"/>
                  </a:moveTo>
                  <a:cubicBezTo>
                    <a:pt x="200" y="139"/>
                    <a:pt x="229" y="162"/>
                    <a:pt x="229" y="206"/>
                  </a:cubicBezTo>
                  <a:cubicBezTo>
                    <a:pt x="229" y="264"/>
                    <a:pt x="186" y="336"/>
                    <a:pt x="111" y="342"/>
                  </a:cubicBezTo>
                  <a:lnTo>
                    <a:pt x="162" y="137"/>
                  </a:lnTo>
                </a:path>
              </a:pathLst>
            </a:custGeom>
            <a:solidFill>
              <a:srgbClr val="98479B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311">
              <a:extLst>
                <a:ext uri="{FF2B5EF4-FFF2-40B4-BE49-F238E27FC236}">
                  <a16:creationId xmlns:a16="http://schemas.microsoft.com/office/drawing/2014/main" id="{C8E6DAFB-AB25-4187-949A-4AAAF4382ED9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11817350" y="16497300"/>
              <a:ext cx="58738" cy="63500"/>
            </a:xfrm>
            <a:custGeom>
              <a:avLst/>
              <a:gdLst>
                <a:gd name="T0" fmla="*/ 155 w 261"/>
                <a:gd name="T1" fmla="*/ 24 h 236"/>
                <a:gd name="T2" fmla="*/ 165 w 261"/>
                <a:gd name="T3" fmla="*/ 13 h 236"/>
                <a:gd name="T4" fmla="*/ 186 w 261"/>
                <a:gd name="T5" fmla="*/ 12 h 236"/>
                <a:gd name="T6" fmla="*/ 225 w 261"/>
                <a:gd name="T7" fmla="*/ 15 h 236"/>
                <a:gd name="T8" fmla="*/ 242 w 261"/>
                <a:gd name="T9" fmla="*/ 43 h 236"/>
                <a:gd name="T10" fmla="*/ 239 w 261"/>
                <a:gd name="T11" fmla="*/ 71 h 236"/>
                <a:gd name="T12" fmla="*/ 239 w 261"/>
                <a:gd name="T13" fmla="*/ 75 h 236"/>
                <a:gd name="T14" fmla="*/ 245 w 261"/>
                <a:gd name="T15" fmla="*/ 80 h 236"/>
                <a:gd name="T16" fmla="*/ 251 w 261"/>
                <a:gd name="T17" fmla="*/ 71 h 236"/>
                <a:gd name="T18" fmla="*/ 261 w 261"/>
                <a:gd name="T19" fmla="*/ 4 h 236"/>
                <a:gd name="T20" fmla="*/ 250 w 261"/>
                <a:gd name="T21" fmla="*/ 0 h 236"/>
                <a:gd name="T22" fmla="*/ 36 w 261"/>
                <a:gd name="T23" fmla="*/ 0 h 236"/>
                <a:gd name="T24" fmla="*/ 24 w 261"/>
                <a:gd name="T25" fmla="*/ 7 h 236"/>
                <a:gd name="T26" fmla="*/ 2 w 261"/>
                <a:gd name="T27" fmla="*/ 69 h 236"/>
                <a:gd name="T28" fmla="*/ 0 w 261"/>
                <a:gd name="T29" fmla="*/ 75 h 236"/>
                <a:gd name="T30" fmla="*/ 6 w 261"/>
                <a:gd name="T31" fmla="*/ 80 h 236"/>
                <a:gd name="T32" fmla="*/ 13 w 261"/>
                <a:gd name="T33" fmla="*/ 71 h 236"/>
                <a:gd name="T34" fmla="*/ 98 w 261"/>
                <a:gd name="T35" fmla="*/ 12 h 236"/>
                <a:gd name="T36" fmla="*/ 113 w 261"/>
                <a:gd name="T37" fmla="*/ 12 h 236"/>
                <a:gd name="T38" fmla="*/ 124 w 261"/>
                <a:gd name="T39" fmla="*/ 16 h 236"/>
                <a:gd name="T40" fmla="*/ 122 w 261"/>
                <a:gd name="T41" fmla="*/ 23 h 236"/>
                <a:gd name="T42" fmla="*/ 76 w 261"/>
                <a:gd name="T43" fmla="*/ 207 h 236"/>
                <a:gd name="T44" fmla="*/ 35 w 261"/>
                <a:gd name="T45" fmla="*/ 223 h 236"/>
                <a:gd name="T46" fmla="*/ 20 w 261"/>
                <a:gd name="T47" fmla="*/ 231 h 236"/>
                <a:gd name="T48" fmla="*/ 26 w 261"/>
                <a:gd name="T49" fmla="*/ 236 h 236"/>
                <a:gd name="T50" fmla="*/ 56 w 261"/>
                <a:gd name="T51" fmla="*/ 234 h 236"/>
                <a:gd name="T52" fmla="*/ 86 w 261"/>
                <a:gd name="T53" fmla="*/ 234 h 236"/>
                <a:gd name="T54" fmla="*/ 117 w 261"/>
                <a:gd name="T55" fmla="*/ 234 h 236"/>
                <a:gd name="T56" fmla="*/ 146 w 261"/>
                <a:gd name="T57" fmla="*/ 236 h 236"/>
                <a:gd name="T58" fmla="*/ 154 w 261"/>
                <a:gd name="T59" fmla="*/ 228 h 236"/>
                <a:gd name="T60" fmla="*/ 140 w 261"/>
                <a:gd name="T61" fmla="*/ 223 h 236"/>
                <a:gd name="T62" fmla="*/ 120 w 261"/>
                <a:gd name="T63" fmla="*/ 222 h 236"/>
                <a:gd name="T64" fmla="*/ 107 w 261"/>
                <a:gd name="T65" fmla="*/ 216 h 236"/>
                <a:gd name="T66" fmla="*/ 109 w 261"/>
                <a:gd name="T67" fmla="*/ 208 h 236"/>
                <a:gd name="T68" fmla="*/ 155 w 261"/>
                <a:gd name="T69" fmla="*/ 2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236">
                  <a:moveTo>
                    <a:pt x="155" y="24"/>
                  </a:moveTo>
                  <a:cubicBezTo>
                    <a:pt x="157" y="14"/>
                    <a:pt x="158" y="13"/>
                    <a:pt x="165" y="13"/>
                  </a:cubicBezTo>
                  <a:cubicBezTo>
                    <a:pt x="167" y="12"/>
                    <a:pt x="179" y="12"/>
                    <a:pt x="186" y="12"/>
                  </a:cubicBezTo>
                  <a:cubicBezTo>
                    <a:pt x="208" y="12"/>
                    <a:pt x="217" y="12"/>
                    <a:pt x="225" y="15"/>
                  </a:cubicBezTo>
                  <a:cubicBezTo>
                    <a:pt x="241" y="20"/>
                    <a:pt x="242" y="30"/>
                    <a:pt x="242" y="43"/>
                  </a:cubicBezTo>
                  <a:cubicBezTo>
                    <a:pt x="242" y="48"/>
                    <a:pt x="242" y="53"/>
                    <a:pt x="239" y="71"/>
                  </a:cubicBezTo>
                  <a:lnTo>
                    <a:pt x="239" y="75"/>
                  </a:lnTo>
                  <a:cubicBezTo>
                    <a:pt x="239" y="78"/>
                    <a:pt x="241" y="80"/>
                    <a:pt x="245" y="80"/>
                  </a:cubicBezTo>
                  <a:cubicBezTo>
                    <a:pt x="250" y="80"/>
                    <a:pt x="251" y="77"/>
                    <a:pt x="251" y="71"/>
                  </a:cubicBezTo>
                  <a:lnTo>
                    <a:pt x="261" y="4"/>
                  </a:lnTo>
                  <a:cubicBezTo>
                    <a:pt x="261" y="0"/>
                    <a:pt x="256" y="0"/>
                    <a:pt x="250" y="0"/>
                  </a:cubicBezTo>
                  <a:lnTo>
                    <a:pt x="36" y="0"/>
                  </a:lnTo>
                  <a:cubicBezTo>
                    <a:pt x="27" y="0"/>
                    <a:pt x="26" y="0"/>
                    <a:pt x="24" y="7"/>
                  </a:cubicBezTo>
                  <a:lnTo>
                    <a:pt x="2" y="69"/>
                  </a:lnTo>
                  <a:cubicBezTo>
                    <a:pt x="2" y="70"/>
                    <a:pt x="0" y="73"/>
                    <a:pt x="0" y="75"/>
                  </a:cubicBezTo>
                  <a:cubicBezTo>
                    <a:pt x="0" y="76"/>
                    <a:pt x="1" y="80"/>
                    <a:pt x="6" y="80"/>
                  </a:cubicBezTo>
                  <a:cubicBezTo>
                    <a:pt x="11" y="80"/>
                    <a:pt x="11" y="78"/>
                    <a:pt x="13" y="71"/>
                  </a:cubicBezTo>
                  <a:cubicBezTo>
                    <a:pt x="34" y="16"/>
                    <a:pt x="45" y="12"/>
                    <a:pt x="98" y="12"/>
                  </a:cubicBezTo>
                  <a:lnTo>
                    <a:pt x="113" y="12"/>
                  </a:lnTo>
                  <a:cubicBezTo>
                    <a:pt x="123" y="12"/>
                    <a:pt x="124" y="13"/>
                    <a:pt x="124" y="16"/>
                  </a:cubicBezTo>
                  <a:cubicBezTo>
                    <a:pt x="124" y="16"/>
                    <a:pt x="124" y="18"/>
                    <a:pt x="122" y="23"/>
                  </a:cubicBezTo>
                  <a:lnTo>
                    <a:pt x="76" y="207"/>
                  </a:lnTo>
                  <a:cubicBezTo>
                    <a:pt x="73" y="219"/>
                    <a:pt x="72" y="223"/>
                    <a:pt x="35" y="223"/>
                  </a:cubicBezTo>
                  <a:cubicBezTo>
                    <a:pt x="23" y="223"/>
                    <a:pt x="20" y="223"/>
                    <a:pt x="20" y="231"/>
                  </a:cubicBezTo>
                  <a:cubicBezTo>
                    <a:pt x="20" y="232"/>
                    <a:pt x="20" y="236"/>
                    <a:pt x="26" y="236"/>
                  </a:cubicBezTo>
                  <a:cubicBezTo>
                    <a:pt x="35" y="236"/>
                    <a:pt x="46" y="234"/>
                    <a:pt x="56" y="234"/>
                  </a:cubicBezTo>
                  <a:cubicBezTo>
                    <a:pt x="65" y="234"/>
                    <a:pt x="76" y="234"/>
                    <a:pt x="86" y="234"/>
                  </a:cubicBezTo>
                  <a:cubicBezTo>
                    <a:pt x="95" y="234"/>
                    <a:pt x="107" y="234"/>
                    <a:pt x="117" y="234"/>
                  </a:cubicBezTo>
                  <a:cubicBezTo>
                    <a:pt x="126" y="235"/>
                    <a:pt x="137" y="236"/>
                    <a:pt x="146" y="236"/>
                  </a:cubicBezTo>
                  <a:cubicBezTo>
                    <a:pt x="149" y="236"/>
                    <a:pt x="154" y="236"/>
                    <a:pt x="154" y="228"/>
                  </a:cubicBezTo>
                  <a:cubicBezTo>
                    <a:pt x="154" y="223"/>
                    <a:pt x="151" y="223"/>
                    <a:pt x="140" y="223"/>
                  </a:cubicBezTo>
                  <a:cubicBezTo>
                    <a:pt x="133" y="223"/>
                    <a:pt x="126" y="223"/>
                    <a:pt x="120" y="222"/>
                  </a:cubicBezTo>
                  <a:cubicBezTo>
                    <a:pt x="108" y="221"/>
                    <a:pt x="107" y="220"/>
                    <a:pt x="107" y="216"/>
                  </a:cubicBezTo>
                  <a:cubicBezTo>
                    <a:pt x="107" y="213"/>
                    <a:pt x="107" y="212"/>
                    <a:pt x="109" y="208"/>
                  </a:cubicBezTo>
                  <a:lnTo>
                    <a:pt x="155" y="24"/>
                  </a:lnTo>
                </a:path>
              </a:pathLst>
            </a:custGeom>
            <a:solidFill>
              <a:srgbClr val="98479B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312">
              <a:extLst>
                <a:ext uri="{FF2B5EF4-FFF2-40B4-BE49-F238E27FC236}">
                  <a16:creationId xmlns:a16="http://schemas.microsoft.com/office/drawing/2014/main" id="{0C4F7634-CEE0-4224-A889-C456839F7B83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11896725" y="16438563"/>
              <a:ext cx="25400" cy="136525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313">
              <a:extLst>
                <a:ext uri="{FF2B5EF4-FFF2-40B4-BE49-F238E27FC236}">
                  <a16:creationId xmlns:a16="http://schemas.microsoft.com/office/drawing/2014/main" id="{546DE2EA-EB24-4D63-ACC1-22CCD1D3928D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11931650" y="16479838"/>
              <a:ext cx="63500" cy="60325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6 w 281"/>
                <a:gd name="T19" fmla="*/ 81 h 222"/>
                <a:gd name="T20" fmla="*/ 97 w 281"/>
                <a:gd name="T21" fmla="*/ 24 h 222"/>
                <a:gd name="T22" fmla="*/ 117 w 281"/>
                <a:gd name="T23" fmla="*/ 24 h 222"/>
                <a:gd name="T24" fmla="*/ 117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5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0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6" y="81"/>
                  </a:lnTo>
                  <a:lnTo>
                    <a:pt x="97" y="24"/>
                  </a:lnTo>
                  <a:lnTo>
                    <a:pt x="117" y="24"/>
                  </a:lnTo>
                  <a:lnTo>
                    <a:pt x="117" y="0"/>
                  </a:lnTo>
                  <a:cubicBezTo>
                    <a:pt x="104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5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0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314">
              <a:extLst>
                <a:ext uri="{FF2B5EF4-FFF2-40B4-BE49-F238E27FC236}">
                  <a16:creationId xmlns:a16="http://schemas.microsoft.com/office/drawing/2014/main" id="{F1E5A43D-B2D5-48CE-BD3D-C91671BD63D3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12004675" y="16438563"/>
              <a:ext cx="25400" cy="136525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315">
              <a:extLst>
                <a:ext uri="{FF2B5EF4-FFF2-40B4-BE49-F238E27FC236}">
                  <a16:creationId xmlns:a16="http://schemas.microsoft.com/office/drawing/2014/main" id="{60DF0B37-75F7-403D-A383-A1F346E01AB3}"/>
                </a:ext>
              </a:extLst>
            </p:cNvPr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12057063" y="16438563"/>
              <a:ext cx="26988" cy="136525"/>
            </a:xfrm>
            <a:custGeom>
              <a:avLst/>
              <a:gdLst>
                <a:gd name="T0" fmla="*/ 20 w 117"/>
                <a:gd name="T1" fmla="*/ 16 h 499"/>
                <a:gd name="T2" fmla="*/ 10 w 117"/>
                <a:gd name="T3" fmla="*/ 0 h 499"/>
                <a:gd name="T4" fmla="*/ 0 w 117"/>
                <a:gd name="T5" fmla="*/ 18 h 499"/>
                <a:gd name="T6" fmla="*/ 0 w 117"/>
                <a:gd name="T7" fmla="*/ 480 h 499"/>
                <a:gd name="T8" fmla="*/ 10 w 117"/>
                <a:gd name="T9" fmla="*/ 499 h 499"/>
                <a:gd name="T10" fmla="*/ 20 w 117"/>
                <a:gd name="T11" fmla="*/ 482 h 499"/>
                <a:gd name="T12" fmla="*/ 20 w 117"/>
                <a:gd name="T13" fmla="*/ 16 h 499"/>
                <a:gd name="T14" fmla="*/ 117 w 117"/>
                <a:gd name="T15" fmla="*/ 18 h 499"/>
                <a:gd name="T16" fmla="*/ 107 w 117"/>
                <a:gd name="T17" fmla="*/ 0 h 499"/>
                <a:gd name="T18" fmla="*/ 97 w 117"/>
                <a:gd name="T19" fmla="*/ 16 h 499"/>
                <a:gd name="T20" fmla="*/ 97 w 117"/>
                <a:gd name="T21" fmla="*/ 482 h 499"/>
                <a:gd name="T22" fmla="*/ 107 w 117"/>
                <a:gd name="T23" fmla="*/ 499 h 499"/>
                <a:gd name="T24" fmla="*/ 117 w 117"/>
                <a:gd name="T25" fmla="*/ 480 h 499"/>
                <a:gd name="T26" fmla="*/ 117 w 117"/>
                <a:gd name="T27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499">
                  <a:moveTo>
                    <a:pt x="20" y="16"/>
                  </a:moveTo>
                  <a:cubicBezTo>
                    <a:pt x="20" y="8"/>
                    <a:pt x="20" y="0"/>
                    <a:pt x="10" y="0"/>
                  </a:cubicBezTo>
                  <a:cubicBezTo>
                    <a:pt x="0" y="0"/>
                    <a:pt x="0" y="10"/>
                    <a:pt x="0" y="18"/>
                  </a:cubicBezTo>
                  <a:lnTo>
                    <a:pt x="0" y="480"/>
                  </a:lnTo>
                  <a:cubicBezTo>
                    <a:pt x="0" y="488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2"/>
                  </a:cubicBezTo>
                  <a:lnTo>
                    <a:pt x="20" y="16"/>
                  </a:lnTo>
                  <a:close/>
                  <a:moveTo>
                    <a:pt x="117" y="18"/>
                  </a:moveTo>
                  <a:cubicBezTo>
                    <a:pt x="117" y="10"/>
                    <a:pt x="117" y="0"/>
                    <a:pt x="107" y="0"/>
                  </a:cubicBezTo>
                  <a:cubicBezTo>
                    <a:pt x="97" y="0"/>
                    <a:pt x="97" y="8"/>
                    <a:pt x="97" y="16"/>
                  </a:cubicBezTo>
                  <a:lnTo>
                    <a:pt x="97" y="482"/>
                  </a:lnTo>
                  <a:cubicBezTo>
                    <a:pt x="97" y="490"/>
                    <a:pt x="97" y="499"/>
                    <a:pt x="107" y="499"/>
                  </a:cubicBezTo>
                  <a:cubicBezTo>
                    <a:pt x="117" y="499"/>
                    <a:pt x="117" y="488"/>
                    <a:pt x="117" y="480"/>
                  </a:cubicBezTo>
                  <a:lnTo>
                    <a:pt x="117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316">
              <a:extLst>
                <a:ext uri="{FF2B5EF4-FFF2-40B4-BE49-F238E27FC236}">
                  <a16:creationId xmlns:a16="http://schemas.microsoft.com/office/drawing/2014/main" id="{E1C6F18E-164E-4194-BF5E-1F654370E0C9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12103100" y="16421100"/>
              <a:ext cx="34925" cy="6350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317">
              <a:extLst>
                <a:ext uri="{FF2B5EF4-FFF2-40B4-BE49-F238E27FC236}">
                  <a16:creationId xmlns:a16="http://schemas.microsoft.com/office/drawing/2014/main" id="{CC71A7AD-B6CE-4CDC-85AD-D21E5175D5E5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12103100" y="16511588"/>
              <a:ext cx="34925" cy="61913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4" name="Left Brace 693">
            <a:extLst>
              <a:ext uri="{FF2B5EF4-FFF2-40B4-BE49-F238E27FC236}">
                <a16:creationId xmlns:a16="http://schemas.microsoft.com/office/drawing/2014/main" id="{664E12F8-9C97-49DE-9EBC-1174B1B3B757}"/>
              </a:ext>
            </a:extLst>
          </p:cNvPr>
          <p:cNvSpPr/>
          <p:nvPr/>
        </p:nvSpPr>
        <p:spPr>
          <a:xfrm rot="16200000">
            <a:off x="21207131" y="13903097"/>
            <a:ext cx="180642" cy="2125300"/>
          </a:xfrm>
          <a:prstGeom prst="leftBrace">
            <a:avLst>
              <a:gd name="adj1" fmla="val 78547"/>
              <a:gd name="adj2" fmla="val 50000"/>
            </a:avLst>
          </a:prstGeom>
          <a:noFill/>
          <a:ln w="38100" cap="flat">
            <a:solidFill>
              <a:srgbClr val="5F86C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95" name="Left Brace 694">
            <a:extLst>
              <a:ext uri="{FF2B5EF4-FFF2-40B4-BE49-F238E27FC236}">
                <a16:creationId xmlns:a16="http://schemas.microsoft.com/office/drawing/2014/main" id="{4E22C7EA-BD16-42BD-B9A0-2D283B577D40}"/>
              </a:ext>
            </a:extLst>
          </p:cNvPr>
          <p:cNvSpPr/>
          <p:nvPr/>
        </p:nvSpPr>
        <p:spPr>
          <a:xfrm rot="16200000">
            <a:off x="24281147" y="13230133"/>
            <a:ext cx="230481" cy="3471227"/>
          </a:xfrm>
          <a:prstGeom prst="leftBrace">
            <a:avLst>
              <a:gd name="adj1" fmla="val 78547"/>
              <a:gd name="adj2" fmla="val 50000"/>
            </a:avLst>
          </a:prstGeom>
          <a:noFill/>
          <a:ln w="38100" cap="flat">
            <a:solidFill>
              <a:srgbClr val="5F86C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2F3A408E-91C5-4583-97CF-439BD1B3228C}"/>
              </a:ext>
            </a:extLst>
          </p:cNvPr>
          <p:cNvSpPr txBox="1"/>
          <p:nvPr/>
        </p:nvSpPr>
        <p:spPr>
          <a:xfrm>
            <a:off x="22589184" y="15124296"/>
            <a:ext cx="367072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Uncorrelated </a:t>
            </a:r>
            <a:r>
              <a:rPr lang="en-US" altLang="zh-CN" sz="2400" dirty="0">
                <a:solidFill>
                  <a:schemeClr val="tx1"/>
                </a:solidFill>
              </a:rPr>
              <a:t>with label;</a:t>
            </a:r>
          </a:p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different</a:t>
            </a:r>
            <a:r>
              <a:rPr lang="en-US" altLang="zh-CN" sz="2400" dirty="0">
                <a:solidFill>
                  <a:schemeClr val="tx1"/>
                </a:solidFill>
              </a:rPr>
              <a:t> in ID/OOD data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0D7766B7-9667-4AE9-BFFA-9320604755E5}"/>
              </a:ext>
            </a:extLst>
          </p:cNvPr>
          <p:cNvSpPr txBox="1"/>
          <p:nvPr/>
        </p:nvSpPr>
        <p:spPr>
          <a:xfrm>
            <a:off x="19825987" y="15110026"/>
            <a:ext cx="293224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Correlated </a:t>
            </a:r>
            <a:r>
              <a:rPr lang="en-US" altLang="zh-CN" sz="2400" dirty="0">
                <a:solidFill>
                  <a:schemeClr val="tx1"/>
                </a:solidFill>
              </a:rPr>
              <a:t>with label;</a:t>
            </a:r>
          </a:p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same</a:t>
            </a:r>
            <a:r>
              <a:rPr lang="en-US" altLang="zh-CN" sz="2400" dirty="0">
                <a:solidFill>
                  <a:schemeClr val="tx1"/>
                </a:solidFill>
              </a:rPr>
              <a:t> in ID/OOD data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99" name="TextBox 35 17 2">
            <a:extLst>
              <a:ext uri="{FF2B5EF4-FFF2-40B4-BE49-F238E27FC236}">
                <a16:creationId xmlns:a16="http://schemas.microsoft.com/office/drawing/2014/main" id="{71EDB9D8-3F0D-4E3A-B230-65C08FE06D24}"/>
              </a:ext>
            </a:extLst>
          </p:cNvPr>
          <p:cNvSpPr txBox="1"/>
          <p:nvPr/>
        </p:nvSpPr>
        <p:spPr>
          <a:xfrm>
            <a:off x="18690423" y="15954756"/>
            <a:ext cx="10789619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4999" rIns="4499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Key insight: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F86CD"/>
                </a:solidFill>
              </a:rPr>
              <a:t>Activation asymmetry:</a:t>
            </a:r>
            <a:r>
              <a:rPr lang="en-US" altLang="zh-CN" sz="2800" dirty="0">
                <a:solidFill>
                  <a:schemeClr val="tx1"/>
                </a:solidFill>
              </a:rPr>
              <a:t> Neuron activation magnitudes are different for different classes; one class </a:t>
            </a:r>
            <a:r>
              <a:rPr lang="en-US" altLang="zh-CN" sz="2800" b="1" dirty="0">
                <a:solidFill>
                  <a:schemeClr val="tx1"/>
                </a:solidFill>
              </a:rPr>
              <a:t>dominates</a:t>
            </a:r>
            <a:r>
              <a:rPr lang="en-US" altLang="zh-CN" sz="2800" dirty="0">
                <a:solidFill>
                  <a:schemeClr val="tx1"/>
                </a:solidFill>
              </a:rPr>
              <a:t> the gradient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F86CD"/>
                </a:solidFill>
              </a:rPr>
              <a:t>Feature contamination: </a:t>
            </a:r>
          </a:p>
        </p:txBody>
      </p:sp>
      <p:pic>
        <p:nvPicPr>
          <p:cNvPr id="700" name="Picture 699">
            <a:extLst>
              <a:ext uri="{FF2B5EF4-FFF2-40B4-BE49-F238E27FC236}">
                <a16:creationId xmlns:a16="http://schemas.microsoft.com/office/drawing/2014/main" id="{3C69DA18-606C-45A6-8524-5944E477C1EC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321049" y="5404577"/>
            <a:ext cx="9103080" cy="5019945"/>
          </a:xfrm>
          <a:prstGeom prst="rect">
            <a:avLst/>
          </a:prstGeom>
        </p:spPr>
      </p:pic>
      <p:pic>
        <p:nvPicPr>
          <p:cNvPr id="707" name="Picture 706">
            <a:extLst>
              <a:ext uri="{FF2B5EF4-FFF2-40B4-BE49-F238E27FC236}">
                <a16:creationId xmlns:a16="http://schemas.microsoft.com/office/drawing/2014/main" id="{962D6502-40BC-48F6-A1B2-A23D3FC8F124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26708021" y="11687868"/>
            <a:ext cx="8323443" cy="4907011"/>
          </a:xfrm>
          <a:prstGeom prst="rect">
            <a:avLst/>
          </a:prstGeom>
        </p:spPr>
      </p:pic>
      <p:grpSp>
        <p:nvGrpSpPr>
          <p:cNvPr id="810" name="Group 809" descr="\documentclass{article}&#10;\usepackage{amsmath}&#10;\usepackage{amssymb}&#10;\usepackage{bm}&#10;&#10;\pagestyle{empty}&#10;\begin{document}&#10;&#10;\[&#10;h(\mathbf{x})=\sum_i a_i\sigma(\langle\mathbf{w}_i,\mathbf{x}\rangle)&#10;\]&#10;&#10;\end{document}" title="IguanaTex Vector Display">
            <a:extLst>
              <a:ext uri="{FF2B5EF4-FFF2-40B4-BE49-F238E27FC236}">
                <a16:creationId xmlns:a16="http://schemas.microsoft.com/office/drawing/2014/main" id="{2C82DCA6-AC8B-41FD-B248-5172E241646B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3382984" y="17775566"/>
            <a:ext cx="3802063" cy="841376"/>
            <a:chOff x="22934616" y="17581563"/>
            <a:chExt cx="3802063" cy="841376"/>
          </a:xfrm>
        </p:grpSpPr>
        <p:sp>
          <p:nvSpPr>
            <p:cNvPr id="791" name="Freeform 373">
              <a:extLst>
                <a:ext uri="{FF2B5EF4-FFF2-40B4-BE49-F238E27FC236}">
                  <a16:creationId xmlns:a16="http://schemas.microsoft.com/office/drawing/2014/main" id="{050DC28E-F29E-424D-921B-00C73ACA2805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2934616" y="17681576"/>
              <a:ext cx="185738" cy="277813"/>
            </a:xfrm>
            <a:custGeom>
              <a:avLst/>
              <a:gdLst>
                <a:gd name="T0" fmla="*/ 116 w 245"/>
                <a:gd name="T1" fmla="*/ 6 h 352"/>
                <a:gd name="T2" fmla="*/ 109 w 245"/>
                <a:gd name="T3" fmla="*/ 0 h 352"/>
                <a:gd name="T4" fmla="*/ 48 w 245"/>
                <a:gd name="T5" fmla="*/ 5 h 352"/>
                <a:gd name="T6" fmla="*/ 39 w 245"/>
                <a:gd name="T7" fmla="*/ 15 h 352"/>
                <a:gd name="T8" fmla="*/ 51 w 245"/>
                <a:gd name="T9" fmla="*/ 21 h 352"/>
                <a:gd name="T10" fmla="*/ 76 w 245"/>
                <a:gd name="T11" fmla="*/ 30 h 352"/>
                <a:gd name="T12" fmla="*/ 74 w 245"/>
                <a:gd name="T13" fmla="*/ 40 h 352"/>
                <a:gd name="T14" fmla="*/ 2 w 245"/>
                <a:gd name="T15" fmla="*/ 327 h 352"/>
                <a:gd name="T16" fmla="*/ 0 w 245"/>
                <a:gd name="T17" fmla="*/ 338 h 352"/>
                <a:gd name="T18" fmla="*/ 14 w 245"/>
                <a:gd name="T19" fmla="*/ 352 h 352"/>
                <a:gd name="T20" fmla="*/ 33 w 245"/>
                <a:gd name="T21" fmla="*/ 339 h 352"/>
                <a:gd name="T22" fmla="*/ 42 w 245"/>
                <a:gd name="T23" fmla="*/ 301 h 352"/>
                <a:gd name="T24" fmla="*/ 53 w 245"/>
                <a:gd name="T25" fmla="*/ 256 h 352"/>
                <a:gd name="T26" fmla="*/ 62 w 245"/>
                <a:gd name="T27" fmla="*/ 223 h 352"/>
                <a:gd name="T28" fmla="*/ 67 w 245"/>
                <a:gd name="T29" fmla="*/ 200 h 352"/>
                <a:gd name="T30" fmla="*/ 101 w 245"/>
                <a:gd name="T31" fmla="*/ 154 h 352"/>
                <a:gd name="T32" fmla="*/ 149 w 245"/>
                <a:gd name="T33" fmla="*/ 137 h 352"/>
                <a:gd name="T34" fmla="*/ 176 w 245"/>
                <a:gd name="T35" fmla="*/ 172 h 352"/>
                <a:gd name="T36" fmla="*/ 145 w 245"/>
                <a:gd name="T37" fmla="*/ 284 h 352"/>
                <a:gd name="T38" fmla="*/ 139 w 245"/>
                <a:gd name="T39" fmla="*/ 311 h 352"/>
                <a:gd name="T40" fmla="*/ 180 w 245"/>
                <a:gd name="T41" fmla="*/ 352 h 352"/>
                <a:gd name="T42" fmla="*/ 245 w 245"/>
                <a:gd name="T43" fmla="*/ 275 h 352"/>
                <a:gd name="T44" fmla="*/ 239 w 245"/>
                <a:gd name="T45" fmla="*/ 270 h 352"/>
                <a:gd name="T46" fmla="*/ 231 w 245"/>
                <a:gd name="T47" fmla="*/ 279 h 352"/>
                <a:gd name="T48" fmla="*/ 181 w 245"/>
                <a:gd name="T49" fmla="*/ 341 h 352"/>
                <a:gd name="T50" fmla="*/ 169 w 245"/>
                <a:gd name="T51" fmla="*/ 325 h 352"/>
                <a:gd name="T52" fmla="*/ 178 w 245"/>
                <a:gd name="T53" fmla="*/ 289 h 352"/>
                <a:gd name="T54" fmla="*/ 208 w 245"/>
                <a:gd name="T55" fmla="*/ 179 h 352"/>
                <a:gd name="T56" fmla="*/ 151 w 245"/>
                <a:gd name="T57" fmla="*/ 126 h 352"/>
                <a:gd name="T58" fmla="*/ 77 w 245"/>
                <a:gd name="T59" fmla="*/ 164 h 352"/>
                <a:gd name="T60" fmla="*/ 116 w 245"/>
                <a:gd name="T61" fmla="*/ 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352">
                  <a:moveTo>
                    <a:pt x="116" y="6"/>
                  </a:moveTo>
                  <a:cubicBezTo>
                    <a:pt x="116" y="5"/>
                    <a:pt x="116" y="0"/>
                    <a:pt x="109" y="0"/>
                  </a:cubicBezTo>
                  <a:cubicBezTo>
                    <a:pt x="98" y="0"/>
                    <a:pt x="61" y="4"/>
                    <a:pt x="48" y="5"/>
                  </a:cubicBezTo>
                  <a:cubicBezTo>
                    <a:pt x="44" y="6"/>
                    <a:pt x="39" y="6"/>
                    <a:pt x="39" y="15"/>
                  </a:cubicBezTo>
                  <a:cubicBezTo>
                    <a:pt x="39" y="21"/>
                    <a:pt x="43" y="21"/>
                    <a:pt x="51" y="21"/>
                  </a:cubicBezTo>
                  <a:cubicBezTo>
                    <a:pt x="75" y="21"/>
                    <a:pt x="76" y="25"/>
                    <a:pt x="76" y="30"/>
                  </a:cubicBezTo>
                  <a:lnTo>
                    <a:pt x="74" y="40"/>
                  </a:lnTo>
                  <a:lnTo>
                    <a:pt x="2" y="327"/>
                  </a:lnTo>
                  <a:cubicBezTo>
                    <a:pt x="0" y="334"/>
                    <a:pt x="0" y="335"/>
                    <a:pt x="0" y="338"/>
                  </a:cubicBezTo>
                  <a:cubicBezTo>
                    <a:pt x="0" y="350"/>
                    <a:pt x="10" y="352"/>
                    <a:pt x="14" y="352"/>
                  </a:cubicBezTo>
                  <a:cubicBezTo>
                    <a:pt x="22" y="352"/>
                    <a:pt x="30" y="346"/>
                    <a:pt x="33" y="339"/>
                  </a:cubicBezTo>
                  <a:lnTo>
                    <a:pt x="42" y="301"/>
                  </a:lnTo>
                  <a:lnTo>
                    <a:pt x="53" y="256"/>
                  </a:lnTo>
                  <a:cubicBezTo>
                    <a:pt x="56" y="245"/>
                    <a:pt x="59" y="234"/>
                    <a:pt x="62" y="223"/>
                  </a:cubicBezTo>
                  <a:cubicBezTo>
                    <a:pt x="63" y="220"/>
                    <a:pt x="67" y="203"/>
                    <a:pt x="67" y="200"/>
                  </a:cubicBezTo>
                  <a:cubicBezTo>
                    <a:pt x="69" y="196"/>
                    <a:pt x="84" y="168"/>
                    <a:pt x="101" y="154"/>
                  </a:cubicBezTo>
                  <a:cubicBezTo>
                    <a:pt x="112" y="146"/>
                    <a:pt x="128" y="137"/>
                    <a:pt x="149" y="137"/>
                  </a:cubicBezTo>
                  <a:cubicBezTo>
                    <a:pt x="171" y="137"/>
                    <a:pt x="176" y="154"/>
                    <a:pt x="176" y="172"/>
                  </a:cubicBezTo>
                  <a:cubicBezTo>
                    <a:pt x="176" y="199"/>
                    <a:pt x="157" y="253"/>
                    <a:pt x="145" y="284"/>
                  </a:cubicBezTo>
                  <a:cubicBezTo>
                    <a:pt x="141" y="295"/>
                    <a:pt x="139" y="301"/>
                    <a:pt x="139" y="311"/>
                  </a:cubicBezTo>
                  <a:cubicBezTo>
                    <a:pt x="139" y="335"/>
                    <a:pt x="156" y="352"/>
                    <a:pt x="180" y="352"/>
                  </a:cubicBezTo>
                  <a:cubicBezTo>
                    <a:pt x="226" y="352"/>
                    <a:pt x="245" y="279"/>
                    <a:pt x="245" y="275"/>
                  </a:cubicBezTo>
                  <a:cubicBezTo>
                    <a:pt x="245" y="270"/>
                    <a:pt x="240" y="270"/>
                    <a:pt x="239" y="270"/>
                  </a:cubicBezTo>
                  <a:cubicBezTo>
                    <a:pt x="234" y="270"/>
                    <a:pt x="234" y="272"/>
                    <a:pt x="231" y="279"/>
                  </a:cubicBezTo>
                  <a:cubicBezTo>
                    <a:pt x="224" y="306"/>
                    <a:pt x="208" y="341"/>
                    <a:pt x="181" y="341"/>
                  </a:cubicBezTo>
                  <a:cubicBezTo>
                    <a:pt x="172" y="341"/>
                    <a:pt x="169" y="336"/>
                    <a:pt x="169" y="325"/>
                  </a:cubicBezTo>
                  <a:cubicBezTo>
                    <a:pt x="169" y="312"/>
                    <a:pt x="173" y="300"/>
                    <a:pt x="178" y="289"/>
                  </a:cubicBezTo>
                  <a:cubicBezTo>
                    <a:pt x="186" y="268"/>
                    <a:pt x="208" y="208"/>
                    <a:pt x="208" y="179"/>
                  </a:cubicBezTo>
                  <a:cubicBezTo>
                    <a:pt x="208" y="147"/>
                    <a:pt x="188" y="126"/>
                    <a:pt x="151" y="126"/>
                  </a:cubicBezTo>
                  <a:cubicBezTo>
                    <a:pt x="119" y="126"/>
                    <a:pt x="95" y="141"/>
                    <a:pt x="77" y="164"/>
                  </a:cubicBezTo>
                  <a:lnTo>
                    <a:pt x="11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374">
              <a:extLst>
                <a:ext uri="{FF2B5EF4-FFF2-40B4-BE49-F238E27FC236}">
                  <a16:creationId xmlns:a16="http://schemas.microsoft.com/office/drawing/2014/main" id="{8DF71EA4-9CC4-4636-8CD0-A35CAA2A46FE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3169566" y="17659351"/>
              <a:ext cx="88900" cy="3937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6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375">
              <a:extLst>
                <a:ext uri="{FF2B5EF4-FFF2-40B4-BE49-F238E27FC236}">
                  <a16:creationId xmlns:a16="http://schemas.microsoft.com/office/drawing/2014/main" id="{51DD8743-1157-41DB-BD3D-63C2EF03EAF8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3288629" y="17780001"/>
              <a:ext cx="214313" cy="1762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3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3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3 h 222"/>
                <a:gd name="T22" fmla="*/ 118 w 281"/>
                <a:gd name="T23" fmla="*/ 23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3 h 222"/>
                <a:gd name="T32" fmla="*/ 38 w 281"/>
                <a:gd name="T33" fmla="*/ 23 h 222"/>
                <a:gd name="T34" fmla="*/ 116 w 281"/>
                <a:gd name="T35" fmla="*/ 115 h 222"/>
                <a:gd name="T36" fmla="*/ 51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8 w 281"/>
                <a:gd name="T45" fmla="*/ 222 h 222"/>
                <a:gd name="T46" fmla="*/ 98 w 281"/>
                <a:gd name="T47" fmla="*/ 198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6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3"/>
                    <a:pt x="271" y="23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3"/>
                  </a:lnTo>
                  <a:cubicBezTo>
                    <a:pt x="181" y="23"/>
                    <a:pt x="187" y="24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3"/>
                  </a:lnTo>
                  <a:lnTo>
                    <a:pt x="118" y="23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3"/>
                  </a:lnTo>
                  <a:lnTo>
                    <a:pt x="38" y="23"/>
                  </a:lnTo>
                  <a:lnTo>
                    <a:pt x="116" y="115"/>
                  </a:lnTo>
                  <a:lnTo>
                    <a:pt x="51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4" y="220"/>
                    <a:pt x="46" y="220"/>
                  </a:cubicBezTo>
                  <a:cubicBezTo>
                    <a:pt x="59" y="220"/>
                    <a:pt x="88" y="221"/>
                    <a:pt x="98" y="222"/>
                  </a:cubicBezTo>
                  <a:lnTo>
                    <a:pt x="98" y="198"/>
                  </a:lnTo>
                  <a:cubicBezTo>
                    <a:pt x="89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3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5" y="221"/>
                    <a:pt x="281" y="222"/>
                  </a:cubicBezTo>
                  <a:lnTo>
                    <a:pt x="281" y="198"/>
                  </a:lnTo>
                  <a:lnTo>
                    <a:pt x="246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376">
              <a:extLst>
                <a:ext uri="{FF2B5EF4-FFF2-40B4-BE49-F238E27FC236}">
                  <a16:creationId xmlns:a16="http://schemas.microsoft.com/office/drawing/2014/main" id="{0F95BCF9-FACB-4012-A1AF-C3A5AD653CA7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3533104" y="17659351"/>
              <a:ext cx="88900" cy="393700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377">
              <a:extLst>
                <a:ext uri="{FF2B5EF4-FFF2-40B4-BE49-F238E27FC236}">
                  <a16:creationId xmlns:a16="http://schemas.microsoft.com/office/drawing/2014/main" id="{B7DFC3D2-227D-41EF-B6FC-B342DBFD4964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23787104" y="17810163"/>
              <a:ext cx="252413" cy="9207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378">
              <a:extLst>
                <a:ext uri="{FF2B5EF4-FFF2-40B4-BE49-F238E27FC236}">
                  <a16:creationId xmlns:a16="http://schemas.microsoft.com/office/drawing/2014/main" id="{93FFAF52-D9AE-4550-BDE7-2D9FB7A4D058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4188741" y="17581563"/>
              <a:ext cx="506413" cy="550863"/>
            </a:xfrm>
            <a:custGeom>
              <a:avLst/>
              <a:gdLst>
                <a:gd name="T0" fmla="*/ 603 w 664"/>
                <a:gd name="T1" fmla="*/ 698 h 698"/>
                <a:gd name="T2" fmla="*/ 664 w 664"/>
                <a:gd name="T3" fmla="*/ 539 h 698"/>
                <a:gd name="T4" fmla="*/ 651 w 664"/>
                <a:gd name="T5" fmla="*/ 539 h 698"/>
                <a:gd name="T6" fmla="*/ 521 w 664"/>
                <a:gd name="T7" fmla="*/ 640 h 698"/>
                <a:gd name="T8" fmla="*/ 366 w 664"/>
                <a:gd name="T9" fmla="*/ 655 h 698"/>
                <a:gd name="T10" fmla="*/ 66 w 664"/>
                <a:gd name="T11" fmla="*/ 655 h 698"/>
                <a:gd name="T12" fmla="*/ 319 w 664"/>
                <a:gd name="T13" fmla="*/ 357 h 698"/>
                <a:gd name="T14" fmla="*/ 324 w 664"/>
                <a:gd name="T15" fmla="*/ 349 h 698"/>
                <a:gd name="T16" fmla="*/ 320 w 664"/>
                <a:gd name="T17" fmla="*/ 342 h 698"/>
                <a:gd name="T18" fmla="*/ 88 w 664"/>
                <a:gd name="T19" fmla="*/ 24 h 698"/>
                <a:gd name="T20" fmla="*/ 361 w 664"/>
                <a:gd name="T21" fmla="*/ 24 h 698"/>
                <a:gd name="T22" fmla="*/ 478 w 664"/>
                <a:gd name="T23" fmla="*/ 32 h 698"/>
                <a:gd name="T24" fmla="*/ 588 w 664"/>
                <a:gd name="T25" fmla="*/ 69 h 698"/>
                <a:gd name="T26" fmla="*/ 651 w 664"/>
                <a:gd name="T27" fmla="*/ 140 h 698"/>
                <a:gd name="T28" fmla="*/ 664 w 664"/>
                <a:gd name="T29" fmla="*/ 140 h 698"/>
                <a:gd name="T30" fmla="*/ 603 w 664"/>
                <a:gd name="T31" fmla="*/ 0 h 698"/>
                <a:gd name="T32" fmla="*/ 14 w 664"/>
                <a:gd name="T33" fmla="*/ 0 h 698"/>
                <a:gd name="T34" fmla="*/ 0 w 664"/>
                <a:gd name="T35" fmla="*/ 3 h 698"/>
                <a:gd name="T36" fmla="*/ 0 w 664"/>
                <a:gd name="T37" fmla="*/ 20 h 698"/>
                <a:gd name="T38" fmla="*/ 264 w 664"/>
                <a:gd name="T39" fmla="*/ 381 h 698"/>
                <a:gd name="T40" fmla="*/ 5 w 664"/>
                <a:gd name="T41" fmla="*/ 684 h 698"/>
                <a:gd name="T42" fmla="*/ 0 w 664"/>
                <a:gd name="T43" fmla="*/ 693 h 698"/>
                <a:gd name="T44" fmla="*/ 14 w 664"/>
                <a:gd name="T45" fmla="*/ 698 h 698"/>
                <a:gd name="T46" fmla="*/ 603 w 664"/>
                <a:gd name="T4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8">
                  <a:moveTo>
                    <a:pt x="603" y="698"/>
                  </a:moveTo>
                  <a:lnTo>
                    <a:pt x="664" y="539"/>
                  </a:lnTo>
                  <a:lnTo>
                    <a:pt x="651" y="539"/>
                  </a:lnTo>
                  <a:cubicBezTo>
                    <a:pt x="632" y="591"/>
                    <a:pt x="579" y="625"/>
                    <a:pt x="521" y="640"/>
                  </a:cubicBezTo>
                  <a:cubicBezTo>
                    <a:pt x="511" y="642"/>
                    <a:pt x="462" y="655"/>
                    <a:pt x="366" y="655"/>
                  </a:cubicBezTo>
                  <a:lnTo>
                    <a:pt x="66" y="655"/>
                  </a:lnTo>
                  <a:lnTo>
                    <a:pt x="319" y="357"/>
                  </a:lnTo>
                  <a:cubicBezTo>
                    <a:pt x="323" y="353"/>
                    <a:pt x="324" y="352"/>
                    <a:pt x="324" y="349"/>
                  </a:cubicBezTo>
                  <a:cubicBezTo>
                    <a:pt x="324" y="348"/>
                    <a:pt x="324" y="347"/>
                    <a:pt x="320" y="342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4" y="31"/>
                    <a:pt x="478" y="32"/>
                  </a:cubicBezTo>
                  <a:cubicBezTo>
                    <a:pt x="505" y="36"/>
                    <a:pt x="548" y="44"/>
                    <a:pt x="588" y="69"/>
                  </a:cubicBezTo>
                  <a:cubicBezTo>
                    <a:pt x="600" y="77"/>
                    <a:pt x="634" y="100"/>
                    <a:pt x="651" y="140"/>
                  </a:cubicBezTo>
                  <a:lnTo>
                    <a:pt x="664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1"/>
                  </a:lnTo>
                  <a:lnTo>
                    <a:pt x="5" y="684"/>
                  </a:lnTo>
                  <a:cubicBezTo>
                    <a:pt x="0" y="690"/>
                    <a:pt x="0" y="693"/>
                    <a:pt x="0" y="693"/>
                  </a:cubicBezTo>
                  <a:cubicBezTo>
                    <a:pt x="0" y="698"/>
                    <a:pt x="5" y="698"/>
                    <a:pt x="14" y="698"/>
                  </a:cubicBezTo>
                  <a:lnTo>
                    <a:pt x="603" y="6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379">
              <a:extLst>
                <a:ext uri="{FF2B5EF4-FFF2-40B4-BE49-F238E27FC236}">
                  <a16:creationId xmlns:a16="http://schemas.microsoft.com/office/drawing/2014/main" id="{AC3CD840-45CF-46D8-AC2D-ABC53141DF5F}"/>
                </a:ext>
              </a:extLst>
            </p:cNvPr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24399879" y="18237201"/>
              <a:ext cx="80963" cy="185738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380">
              <a:extLst>
                <a:ext uri="{FF2B5EF4-FFF2-40B4-BE49-F238E27FC236}">
                  <a16:creationId xmlns:a16="http://schemas.microsoft.com/office/drawing/2014/main" id="{F45BCE42-DD85-4A98-B3BE-CEAB22BAD49F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4795166" y="17781588"/>
              <a:ext cx="174625" cy="177800"/>
            </a:xfrm>
            <a:custGeom>
              <a:avLst/>
              <a:gdLst>
                <a:gd name="T0" fmla="*/ 166 w 228"/>
                <a:gd name="T1" fmla="*/ 32 h 226"/>
                <a:gd name="T2" fmla="*/ 120 w 228"/>
                <a:gd name="T3" fmla="*/ 0 h 226"/>
                <a:gd name="T4" fmla="*/ 0 w 228"/>
                <a:gd name="T5" fmla="*/ 146 h 226"/>
                <a:gd name="T6" fmla="*/ 66 w 228"/>
                <a:gd name="T7" fmla="*/ 226 h 226"/>
                <a:gd name="T8" fmla="*/ 131 w 228"/>
                <a:gd name="T9" fmla="*/ 189 h 226"/>
                <a:gd name="T10" fmla="*/ 176 w 228"/>
                <a:gd name="T11" fmla="*/ 226 h 226"/>
                <a:gd name="T12" fmla="*/ 213 w 228"/>
                <a:gd name="T13" fmla="*/ 199 h 226"/>
                <a:gd name="T14" fmla="*/ 228 w 228"/>
                <a:gd name="T15" fmla="*/ 149 h 226"/>
                <a:gd name="T16" fmla="*/ 222 w 228"/>
                <a:gd name="T17" fmla="*/ 144 h 226"/>
                <a:gd name="T18" fmla="*/ 215 w 228"/>
                <a:gd name="T19" fmla="*/ 153 h 226"/>
                <a:gd name="T20" fmla="*/ 177 w 228"/>
                <a:gd name="T21" fmla="*/ 215 h 226"/>
                <a:gd name="T22" fmla="*/ 162 w 228"/>
                <a:gd name="T23" fmla="*/ 192 h 226"/>
                <a:gd name="T24" fmla="*/ 169 w 228"/>
                <a:gd name="T25" fmla="*/ 155 h 226"/>
                <a:gd name="T26" fmla="*/ 180 w 228"/>
                <a:gd name="T27" fmla="*/ 110 h 226"/>
                <a:gd name="T28" fmla="*/ 198 w 228"/>
                <a:gd name="T29" fmla="*/ 40 h 226"/>
                <a:gd name="T30" fmla="*/ 201 w 228"/>
                <a:gd name="T31" fmla="*/ 23 h 226"/>
                <a:gd name="T32" fmla="*/ 187 w 228"/>
                <a:gd name="T33" fmla="*/ 10 h 226"/>
                <a:gd name="T34" fmla="*/ 166 w 228"/>
                <a:gd name="T35" fmla="*/ 32 h 226"/>
                <a:gd name="T36" fmla="*/ 133 w 228"/>
                <a:gd name="T37" fmla="*/ 161 h 226"/>
                <a:gd name="T38" fmla="*/ 123 w 228"/>
                <a:gd name="T39" fmla="*/ 180 h 226"/>
                <a:gd name="T40" fmla="*/ 67 w 228"/>
                <a:gd name="T41" fmla="*/ 215 h 226"/>
                <a:gd name="T42" fmla="*/ 35 w 228"/>
                <a:gd name="T43" fmla="*/ 168 h 226"/>
                <a:gd name="T44" fmla="*/ 62 w 228"/>
                <a:gd name="T45" fmla="*/ 59 h 226"/>
                <a:gd name="T46" fmla="*/ 120 w 228"/>
                <a:gd name="T47" fmla="*/ 11 h 226"/>
                <a:gd name="T48" fmla="*/ 160 w 228"/>
                <a:gd name="T49" fmla="*/ 55 h 226"/>
                <a:gd name="T50" fmla="*/ 158 w 228"/>
                <a:gd name="T51" fmla="*/ 63 h 226"/>
                <a:gd name="T52" fmla="*/ 133 w 228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6">
                  <a:moveTo>
                    <a:pt x="166" y="32"/>
                  </a:moveTo>
                  <a:cubicBezTo>
                    <a:pt x="157" y="13"/>
                    <a:pt x="142" y="0"/>
                    <a:pt x="120" y="0"/>
                  </a:cubicBezTo>
                  <a:cubicBezTo>
                    <a:pt x="61" y="0"/>
                    <a:pt x="0" y="73"/>
                    <a:pt x="0" y="146"/>
                  </a:cubicBezTo>
                  <a:cubicBezTo>
                    <a:pt x="0" y="193"/>
                    <a:pt x="27" y="226"/>
                    <a:pt x="66" y="226"/>
                  </a:cubicBezTo>
                  <a:cubicBezTo>
                    <a:pt x="76" y="226"/>
                    <a:pt x="101" y="224"/>
                    <a:pt x="131" y="189"/>
                  </a:cubicBezTo>
                  <a:cubicBezTo>
                    <a:pt x="135" y="210"/>
                    <a:pt x="152" y="226"/>
                    <a:pt x="176" y="226"/>
                  </a:cubicBezTo>
                  <a:cubicBezTo>
                    <a:pt x="194" y="226"/>
                    <a:pt x="205" y="215"/>
                    <a:pt x="213" y="199"/>
                  </a:cubicBezTo>
                  <a:cubicBezTo>
                    <a:pt x="221" y="181"/>
                    <a:pt x="228" y="150"/>
                    <a:pt x="228" y="149"/>
                  </a:cubicBezTo>
                  <a:cubicBezTo>
                    <a:pt x="228" y="144"/>
                    <a:pt x="223" y="144"/>
                    <a:pt x="222" y="144"/>
                  </a:cubicBezTo>
                  <a:cubicBezTo>
                    <a:pt x="217" y="144"/>
                    <a:pt x="216" y="146"/>
                    <a:pt x="215" y="153"/>
                  </a:cubicBezTo>
                  <a:cubicBezTo>
                    <a:pt x="206" y="186"/>
                    <a:pt x="198" y="215"/>
                    <a:pt x="177" y="215"/>
                  </a:cubicBezTo>
                  <a:cubicBezTo>
                    <a:pt x="164" y="215"/>
                    <a:pt x="162" y="202"/>
                    <a:pt x="162" y="192"/>
                  </a:cubicBezTo>
                  <a:cubicBezTo>
                    <a:pt x="162" y="181"/>
                    <a:pt x="163" y="177"/>
                    <a:pt x="169" y="155"/>
                  </a:cubicBezTo>
                  <a:cubicBezTo>
                    <a:pt x="174" y="134"/>
                    <a:pt x="175" y="129"/>
                    <a:pt x="180" y="110"/>
                  </a:cubicBezTo>
                  <a:lnTo>
                    <a:pt x="198" y="40"/>
                  </a:lnTo>
                  <a:cubicBezTo>
                    <a:pt x="201" y="26"/>
                    <a:pt x="201" y="25"/>
                    <a:pt x="201" y="23"/>
                  </a:cubicBezTo>
                  <a:cubicBezTo>
                    <a:pt x="201" y="15"/>
                    <a:pt x="195" y="10"/>
                    <a:pt x="187" y="10"/>
                  </a:cubicBezTo>
                  <a:cubicBezTo>
                    <a:pt x="175" y="10"/>
                    <a:pt x="167" y="21"/>
                    <a:pt x="166" y="32"/>
                  </a:cubicBezTo>
                  <a:close/>
                  <a:moveTo>
                    <a:pt x="133" y="161"/>
                  </a:moveTo>
                  <a:cubicBezTo>
                    <a:pt x="131" y="170"/>
                    <a:pt x="131" y="171"/>
                    <a:pt x="123" y="180"/>
                  </a:cubicBezTo>
                  <a:cubicBezTo>
                    <a:pt x="101" y="207"/>
                    <a:pt x="81" y="215"/>
                    <a:pt x="67" y="215"/>
                  </a:cubicBezTo>
                  <a:cubicBezTo>
                    <a:pt x="42" y="215"/>
                    <a:pt x="35" y="188"/>
                    <a:pt x="35" y="168"/>
                  </a:cubicBezTo>
                  <a:cubicBezTo>
                    <a:pt x="35" y="143"/>
                    <a:pt x="51" y="82"/>
                    <a:pt x="62" y="59"/>
                  </a:cubicBezTo>
                  <a:cubicBezTo>
                    <a:pt x="78" y="29"/>
                    <a:pt x="100" y="11"/>
                    <a:pt x="120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8" y="63"/>
                  </a:cubicBezTo>
                  <a:lnTo>
                    <a:pt x="133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381">
              <a:extLst>
                <a:ext uri="{FF2B5EF4-FFF2-40B4-BE49-F238E27FC236}">
                  <a16:creationId xmlns:a16="http://schemas.microsoft.com/office/drawing/2014/main" id="{928E4F83-CBE6-4B22-9906-F3EB481350A9}"/>
                </a:ext>
              </a:extLst>
            </p:cNvPr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24993604" y="17832388"/>
              <a:ext cx="80963" cy="185738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8" y="32"/>
                    <a:pt x="97" y="23"/>
                    <a:pt x="97" y="13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1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6" y="113"/>
                    <a:pt x="48" y="134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382">
              <a:extLst>
                <a:ext uri="{FF2B5EF4-FFF2-40B4-BE49-F238E27FC236}">
                  <a16:creationId xmlns:a16="http://schemas.microsoft.com/office/drawing/2014/main" id="{64443D2D-DF82-4279-9EBB-176D68A55845}"/>
                </a:ext>
              </a:extLst>
            </p:cNvPr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25122191" y="17786351"/>
              <a:ext cx="201613" cy="173038"/>
            </a:xfrm>
            <a:custGeom>
              <a:avLst/>
              <a:gdLst>
                <a:gd name="T0" fmla="*/ 239 w 264"/>
                <a:gd name="T1" fmla="*/ 28 h 220"/>
                <a:gd name="T2" fmla="*/ 264 w 264"/>
                <a:gd name="T3" fmla="*/ 12 h 220"/>
                <a:gd name="T4" fmla="*/ 244 w 264"/>
                <a:gd name="T5" fmla="*/ 0 h 220"/>
                <a:gd name="T6" fmla="*/ 130 w 264"/>
                <a:gd name="T7" fmla="*/ 0 h 220"/>
                <a:gd name="T8" fmla="*/ 0 w 264"/>
                <a:gd name="T9" fmla="*/ 141 h 220"/>
                <a:gd name="T10" fmla="*/ 75 w 264"/>
                <a:gd name="T11" fmla="*/ 220 h 220"/>
                <a:gd name="T12" fmla="*/ 200 w 264"/>
                <a:gd name="T13" fmla="*/ 83 h 220"/>
                <a:gd name="T14" fmla="*/ 184 w 264"/>
                <a:gd name="T15" fmla="*/ 28 h 220"/>
                <a:gd name="T16" fmla="*/ 239 w 264"/>
                <a:gd name="T17" fmla="*/ 28 h 220"/>
                <a:gd name="T18" fmla="*/ 75 w 264"/>
                <a:gd name="T19" fmla="*/ 209 h 220"/>
                <a:gd name="T20" fmla="*/ 31 w 264"/>
                <a:gd name="T21" fmla="*/ 155 h 220"/>
                <a:gd name="T22" fmla="*/ 54 w 264"/>
                <a:gd name="T23" fmla="*/ 70 h 220"/>
                <a:gd name="T24" fmla="*/ 122 w 264"/>
                <a:gd name="T25" fmla="*/ 28 h 220"/>
                <a:gd name="T26" fmla="*/ 168 w 264"/>
                <a:gd name="T27" fmla="*/ 77 h 220"/>
                <a:gd name="T28" fmla="*/ 141 w 264"/>
                <a:gd name="T29" fmla="*/ 167 h 220"/>
                <a:gd name="T30" fmla="*/ 75 w 264"/>
                <a:gd name="T31" fmla="*/ 20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20">
                  <a:moveTo>
                    <a:pt x="239" y="28"/>
                  </a:moveTo>
                  <a:cubicBezTo>
                    <a:pt x="246" y="28"/>
                    <a:pt x="264" y="28"/>
                    <a:pt x="264" y="12"/>
                  </a:cubicBezTo>
                  <a:cubicBezTo>
                    <a:pt x="264" y="0"/>
                    <a:pt x="253" y="0"/>
                    <a:pt x="244" y="0"/>
                  </a:cubicBezTo>
                  <a:lnTo>
                    <a:pt x="130" y="0"/>
                  </a:lnTo>
                  <a:cubicBezTo>
                    <a:pt x="55" y="0"/>
                    <a:pt x="0" y="82"/>
                    <a:pt x="0" y="141"/>
                  </a:cubicBezTo>
                  <a:cubicBezTo>
                    <a:pt x="0" y="185"/>
                    <a:pt x="29" y="220"/>
                    <a:pt x="75" y="220"/>
                  </a:cubicBezTo>
                  <a:cubicBezTo>
                    <a:pt x="133" y="220"/>
                    <a:pt x="200" y="160"/>
                    <a:pt x="200" y="83"/>
                  </a:cubicBezTo>
                  <a:cubicBezTo>
                    <a:pt x="200" y="74"/>
                    <a:pt x="200" y="50"/>
                    <a:pt x="184" y="28"/>
                  </a:cubicBezTo>
                  <a:lnTo>
                    <a:pt x="239" y="28"/>
                  </a:lnTo>
                  <a:close/>
                  <a:moveTo>
                    <a:pt x="75" y="209"/>
                  </a:moveTo>
                  <a:cubicBezTo>
                    <a:pt x="51" y="209"/>
                    <a:pt x="31" y="191"/>
                    <a:pt x="31" y="155"/>
                  </a:cubicBezTo>
                  <a:cubicBezTo>
                    <a:pt x="31" y="140"/>
                    <a:pt x="37" y="99"/>
                    <a:pt x="54" y="70"/>
                  </a:cubicBezTo>
                  <a:cubicBezTo>
                    <a:pt x="75" y="35"/>
                    <a:pt x="105" y="28"/>
                    <a:pt x="122" y="28"/>
                  </a:cubicBezTo>
                  <a:cubicBezTo>
                    <a:pt x="164" y="28"/>
                    <a:pt x="168" y="61"/>
                    <a:pt x="168" y="77"/>
                  </a:cubicBezTo>
                  <a:cubicBezTo>
                    <a:pt x="168" y="100"/>
                    <a:pt x="158" y="141"/>
                    <a:pt x="141" y="167"/>
                  </a:cubicBezTo>
                  <a:cubicBezTo>
                    <a:pt x="121" y="196"/>
                    <a:pt x="94" y="209"/>
                    <a:pt x="75" y="2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383">
              <a:extLst>
                <a:ext uri="{FF2B5EF4-FFF2-40B4-BE49-F238E27FC236}">
                  <a16:creationId xmlns:a16="http://schemas.microsoft.com/office/drawing/2014/main" id="{84D4A911-C003-45F9-9A31-340A90D903C5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25376191" y="17659351"/>
              <a:ext cx="88900" cy="3937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384">
              <a:extLst>
                <a:ext uri="{FF2B5EF4-FFF2-40B4-BE49-F238E27FC236}">
                  <a16:creationId xmlns:a16="http://schemas.microsoft.com/office/drawing/2014/main" id="{F3384E3D-693D-456D-A9DB-0D23B5558EF3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25528591" y="17659351"/>
              <a:ext cx="85725" cy="393700"/>
            </a:xfrm>
            <a:custGeom>
              <a:avLst/>
              <a:gdLst>
                <a:gd name="T0" fmla="*/ 109 w 111"/>
                <a:gd name="T1" fmla="*/ 19 h 499"/>
                <a:gd name="T2" fmla="*/ 111 w 111"/>
                <a:gd name="T3" fmla="*/ 10 h 499"/>
                <a:gd name="T4" fmla="*/ 101 w 111"/>
                <a:gd name="T5" fmla="*/ 0 h 499"/>
                <a:gd name="T6" fmla="*/ 90 w 111"/>
                <a:gd name="T7" fmla="*/ 12 h 499"/>
                <a:gd name="T8" fmla="*/ 2 w 111"/>
                <a:gd name="T9" fmla="*/ 241 h 499"/>
                <a:gd name="T10" fmla="*/ 0 w 111"/>
                <a:gd name="T11" fmla="*/ 250 h 499"/>
                <a:gd name="T12" fmla="*/ 2 w 111"/>
                <a:gd name="T13" fmla="*/ 258 h 499"/>
                <a:gd name="T14" fmla="*/ 90 w 111"/>
                <a:gd name="T15" fmla="*/ 487 h 499"/>
                <a:gd name="T16" fmla="*/ 101 w 111"/>
                <a:gd name="T17" fmla="*/ 499 h 499"/>
                <a:gd name="T18" fmla="*/ 111 w 111"/>
                <a:gd name="T19" fmla="*/ 489 h 499"/>
                <a:gd name="T20" fmla="*/ 109 w 111"/>
                <a:gd name="T21" fmla="*/ 481 h 499"/>
                <a:gd name="T22" fmla="*/ 20 w 111"/>
                <a:gd name="T23" fmla="*/ 250 h 499"/>
                <a:gd name="T24" fmla="*/ 109 w 111"/>
                <a:gd name="T25" fmla="*/ 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9" y="19"/>
                  </a:moveTo>
                  <a:cubicBezTo>
                    <a:pt x="111" y="14"/>
                    <a:pt x="111" y="13"/>
                    <a:pt x="111" y="10"/>
                  </a:cubicBezTo>
                  <a:cubicBezTo>
                    <a:pt x="111" y="5"/>
                    <a:pt x="107" y="0"/>
                    <a:pt x="101" y="0"/>
                  </a:cubicBezTo>
                  <a:cubicBezTo>
                    <a:pt x="97" y="0"/>
                    <a:pt x="93" y="3"/>
                    <a:pt x="90" y="12"/>
                  </a:cubicBezTo>
                  <a:lnTo>
                    <a:pt x="2" y="241"/>
                  </a:lnTo>
                  <a:cubicBezTo>
                    <a:pt x="1" y="244"/>
                    <a:pt x="0" y="247"/>
                    <a:pt x="0" y="250"/>
                  </a:cubicBezTo>
                  <a:cubicBezTo>
                    <a:pt x="0" y="251"/>
                    <a:pt x="0" y="252"/>
                    <a:pt x="2" y="258"/>
                  </a:cubicBezTo>
                  <a:lnTo>
                    <a:pt x="90" y="487"/>
                  </a:lnTo>
                  <a:cubicBezTo>
                    <a:pt x="92" y="493"/>
                    <a:pt x="94" y="499"/>
                    <a:pt x="101" y="499"/>
                  </a:cubicBezTo>
                  <a:cubicBezTo>
                    <a:pt x="107" y="499"/>
                    <a:pt x="111" y="495"/>
                    <a:pt x="111" y="489"/>
                  </a:cubicBezTo>
                  <a:cubicBezTo>
                    <a:pt x="111" y="488"/>
                    <a:pt x="111" y="487"/>
                    <a:pt x="109" y="481"/>
                  </a:cubicBezTo>
                  <a:lnTo>
                    <a:pt x="20" y="250"/>
                  </a:lnTo>
                  <a:lnTo>
                    <a:pt x="109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385">
              <a:extLst>
                <a:ext uri="{FF2B5EF4-FFF2-40B4-BE49-F238E27FC236}">
                  <a16:creationId xmlns:a16="http://schemas.microsoft.com/office/drawing/2014/main" id="{93673245-2650-40D6-A0D3-E5EFB2ED13BB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25644479" y="17780001"/>
              <a:ext cx="296863" cy="177800"/>
            </a:xfrm>
            <a:custGeom>
              <a:avLst/>
              <a:gdLst>
                <a:gd name="T0" fmla="*/ 355 w 388"/>
                <a:gd name="T1" fmla="*/ 34 h 224"/>
                <a:gd name="T2" fmla="*/ 388 w 388"/>
                <a:gd name="T3" fmla="*/ 23 h 224"/>
                <a:gd name="T4" fmla="*/ 388 w 388"/>
                <a:gd name="T5" fmla="*/ 0 h 224"/>
                <a:gd name="T6" fmla="*/ 350 w 388"/>
                <a:gd name="T7" fmla="*/ 2 h 224"/>
                <a:gd name="T8" fmla="*/ 302 w 388"/>
                <a:gd name="T9" fmla="*/ 0 h 224"/>
                <a:gd name="T10" fmla="*/ 302 w 388"/>
                <a:gd name="T11" fmla="*/ 23 h 224"/>
                <a:gd name="T12" fmla="*/ 331 w 388"/>
                <a:gd name="T13" fmla="*/ 29 h 224"/>
                <a:gd name="T14" fmla="*/ 329 w 388"/>
                <a:gd name="T15" fmla="*/ 35 h 224"/>
                <a:gd name="T16" fmla="*/ 277 w 388"/>
                <a:gd name="T17" fmla="*/ 163 h 224"/>
                <a:gd name="T18" fmla="*/ 220 w 388"/>
                <a:gd name="T19" fmla="*/ 23 h 224"/>
                <a:gd name="T20" fmla="*/ 248 w 388"/>
                <a:gd name="T21" fmla="*/ 23 h 224"/>
                <a:gd name="T22" fmla="*/ 248 w 388"/>
                <a:gd name="T23" fmla="*/ 0 h 224"/>
                <a:gd name="T24" fmla="*/ 191 w 388"/>
                <a:gd name="T25" fmla="*/ 2 h 224"/>
                <a:gd name="T26" fmla="*/ 141 w 388"/>
                <a:gd name="T27" fmla="*/ 0 h 224"/>
                <a:gd name="T28" fmla="*/ 141 w 388"/>
                <a:gd name="T29" fmla="*/ 23 h 224"/>
                <a:gd name="T30" fmla="*/ 171 w 388"/>
                <a:gd name="T31" fmla="*/ 23 h 224"/>
                <a:gd name="T32" fmla="*/ 181 w 388"/>
                <a:gd name="T33" fmla="*/ 50 h 224"/>
                <a:gd name="T34" fmla="*/ 179 w 388"/>
                <a:gd name="T35" fmla="*/ 56 h 224"/>
                <a:gd name="T36" fmla="*/ 140 w 388"/>
                <a:gd name="T37" fmla="*/ 152 h 224"/>
                <a:gd name="T38" fmla="*/ 87 w 388"/>
                <a:gd name="T39" fmla="*/ 23 h 224"/>
                <a:gd name="T40" fmla="*/ 115 w 388"/>
                <a:gd name="T41" fmla="*/ 23 h 224"/>
                <a:gd name="T42" fmla="*/ 115 w 388"/>
                <a:gd name="T43" fmla="*/ 0 h 224"/>
                <a:gd name="T44" fmla="*/ 54 w 388"/>
                <a:gd name="T45" fmla="*/ 2 h 224"/>
                <a:gd name="T46" fmla="*/ 0 w 388"/>
                <a:gd name="T47" fmla="*/ 0 h 224"/>
                <a:gd name="T48" fmla="*/ 0 w 388"/>
                <a:gd name="T49" fmla="*/ 23 h 224"/>
                <a:gd name="T50" fmla="*/ 29 w 388"/>
                <a:gd name="T51" fmla="*/ 23 h 224"/>
                <a:gd name="T52" fmla="*/ 105 w 388"/>
                <a:gd name="T53" fmla="*/ 210 h 224"/>
                <a:gd name="T54" fmla="*/ 123 w 388"/>
                <a:gd name="T55" fmla="*/ 224 h 224"/>
                <a:gd name="T56" fmla="*/ 141 w 388"/>
                <a:gd name="T57" fmla="*/ 210 h 224"/>
                <a:gd name="T58" fmla="*/ 194 w 388"/>
                <a:gd name="T59" fmla="*/ 81 h 224"/>
                <a:gd name="T60" fmla="*/ 247 w 388"/>
                <a:gd name="T61" fmla="*/ 210 h 224"/>
                <a:gd name="T62" fmla="*/ 265 w 388"/>
                <a:gd name="T63" fmla="*/ 224 h 224"/>
                <a:gd name="T64" fmla="*/ 283 w 388"/>
                <a:gd name="T65" fmla="*/ 210 h 224"/>
                <a:gd name="T66" fmla="*/ 355 w 388"/>
                <a:gd name="T67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8" h="224">
                  <a:moveTo>
                    <a:pt x="355" y="34"/>
                  </a:moveTo>
                  <a:cubicBezTo>
                    <a:pt x="357" y="27"/>
                    <a:pt x="359" y="23"/>
                    <a:pt x="388" y="23"/>
                  </a:cubicBezTo>
                  <a:lnTo>
                    <a:pt x="388" y="0"/>
                  </a:lnTo>
                  <a:cubicBezTo>
                    <a:pt x="377" y="1"/>
                    <a:pt x="362" y="2"/>
                    <a:pt x="350" y="2"/>
                  </a:cubicBezTo>
                  <a:cubicBezTo>
                    <a:pt x="337" y="2"/>
                    <a:pt x="313" y="1"/>
                    <a:pt x="302" y="0"/>
                  </a:cubicBezTo>
                  <a:lnTo>
                    <a:pt x="302" y="23"/>
                  </a:lnTo>
                  <a:cubicBezTo>
                    <a:pt x="307" y="23"/>
                    <a:pt x="331" y="24"/>
                    <a:pt x="331" y="29"/>
                  </a:cubicBezTo>
                  <a:cubicBezTo>
                    <a:pt x="331" y="31"/>
                    <a:pt x="330" y="34"/>
                    <a:pt x="329" y="35"/>
                  </a:cubicBezTo>
                  <a:lnTo>
                    <a:pt x="277" y="163"/>
                  </a:lnTo>
                  <a:lnTo>
                    <a:pt x="220" y="23"/>
                  </a:lnTo>
                  <a:lnTo>
                    <a:pt x="248" y="23"/>
                  </a:lnTo>
                  <a:lnTo>
                    <a:pt x="248" y="0"/>
                  </a:lnTo>
                  <a:cubicBezTo>
                    <a:pt x="232" y="1"/>
                    <a:pt x="206" y="2"/>
                    <a:pt x="191" y="2"/>
                  </a:cubicBezTo>
                  <a:cubicBezTo>
                    <a:pt x="170" y="2"/>
                    <a:pt x="149" y="1"/>
                    <a:pt x="141" y="0"/>
                  </a:cubicBezTo>
                  <a:lnTo>
                    <a:pt x="141" y="23"/>
                  </a:lnTo>
                  <a:lnTo>
                    <a:pt x="171" y="23"/>
                  </a:lnTo>
                  <a:cubicBezTo>
                    <a:pt x="181" y="48"/>
                    <a:pt x="181" y="49"/>
                    <a:pt x="181" y="50"/>
                  </a:cubicBezTo>
                  <a:cubicBezTo>
                    <a:pt x="181" y="52"/>
                    <a:pt x="180" y="55"/>
                    <a:pt x="179" y="56"/>
                  </a:cubicBezTo>
                  <a:lnTo>
                    <a:pt x="140" y="152"/>
                  </a:lnTo>
                  <a:lnTo>
                    <a:pt x="87" y="23"/>
                  </a:lnTo>
                  <a:lnTo>
                    <a:pt x="115" y="23"/>
                  </a:lnTo>
                  <a:lnTo>
                    <a:pt x="115" y="0"/>
                  </a:lnTo>
                  <a:cubicBezTo>
                    <a:pt x="95" y="1"/>
                    <a:pt x="74" y="2"/>
                    <a:pt x="54" y="2"/>
                  </a:cubicBezTo>
                  <a:cubicBezTo>
                    <a:pt x="38" y="2"/>
                    <a:pt x="16" y="1"/>
                    <a:pt x="0" y="0"/>
                  </a:cubicBezTo>
                  <a:lnTo>
                    <a:pt x="0" y="23"/>
                  </a:lnTo>
                  <a:lnTo>
                    <a:pt x="29" y="23"/>
                  </a:lnTo>
                  <a:lnTo>
                    <a:pt x="105" y="210"/>
                  </a:lnTo>
                  <a:cubicBezTo>
                    <a:pt x="109" y="219"/>
                    <a:pt x="111" y="224"/>
                    <a:pt x="123" y="224"/>
                  </a:cubicBezTo>
                  <a:cubicBezTo>
                    <a:pt x="136" y="224"/>
                    <a:pt x="138" y="219"/>
                    <a:pt x="141" y="210"/>
                  </a:cubicBezTo>
                  <a:lnTo>
                    <a:pt x="194" y="81"/>
                  </a:lnTo>
                  <a:lnTo>
                    <a:pt x="247" y="210"/>
                  </a:lnTo>
                  <a:cubicBezTo>
                    <a:pt x="250" y="219"/>
                    <a:pt x="252" y="224"/>
                    <a:pt x="265" y="224"/>
                  </a:cubicBezTo>
                  <a:cubicBezTo>
                    <a:pt x="277" y="224"/>
                    <a:pt x="279" y="219"/>
                    <a:pt x="283" y="210"/>
                  </a:cubicBezTo>
                  <a:lnTo>
                    <a:pt x="355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386">
              <a:extLst>
                <a:ext uri="{FF2B5EF4-FFF2-40B4-BE49-F238E27FC236}">
                  <a16:creationId xmlns:a16="http://schemas.microsoft.com/office/drawing/2014/main" id="{39D0BBD6-8021-4412-A4D9-E97474542C09}"/>
                </a:ext>
              </a:extLst>
            </p:cNvPr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25963566" y="17832388"/>
              <a:ext cx="80963" cy="185738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1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1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6" y="191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6" y="235"/>
                    <a:pt x="56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4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8" y="134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387">
              <a:extLst>
                <a:ext uri="{FF2B5EF4-FFF2-40B4-BE49-F238E27FC236}">
                  <a16:creationId xmlns:a16="http://schemas.microsoft.com/office/drawing/2014/main" id="{4470FED8-B7B3-4932-8599-97A449156EEA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26111204" y="17913351"/>
              <a:ext cx="44450" cy="117475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3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5 h 149"/>
                <a:gd name="T16" fmla="*/ 8 w 58"/>
                <a:gd name="T17" fmla="*/ 143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5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8" y="51"/>
                    <a:pt x="43" y="46"/>
                  </a:cubicBezTo>
                  <a:cubicBezTo>
                    <a:pt x="45" y="45"/>
                    <a:pt x="45" y="45"/>
                    <a:pt x="46" y="45"/>
                  </a:cubicBezTo>
                  <a:cubicBezTo>
                    <a:pt x="46" y="45"/>
                    <a:pt x="47" y="45"/>
                    <a:pt x="47" y="52"/>
                  </a:cubicBezTo>
                  <a:cubicBezTo>
                    <a:pt x="47" y="89"/>
                    <a:pt x="29" y="119"/>
                    <a:pt x="13" y="135"/>
                  </a:cubicBezTo>
                  <a:cubicBezTo>
                    <a:pt x="8" y="141"/>
                    <a:pt x="8" y="142"/>
                    <a:pt x="8" y="143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388">
              <a:extLst>
                <a:ext uri="{FF2B5EF4-FFF2-40B4-BE49-F238E27FC236}">
                  <a16:creationId xmlns:a16="http://schemas.microsoft.com/office/drawing/2014/main" id="{7A5BCF6C-8A5F-4751-A767-E68EA6BA8BD0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26255666" y="17780001"/>
              <a:ext cx="214313" cy="1762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3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3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3 h 222"/>
                <a:gd name="T22" fmla="*/ 118 w 281"/>
                <a:gd name="T23" fmla="*/ 23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3 h 222"/>
                <a:gd name="T32" fmla="*/ 38 w 281"/>
                <a:gd name="T33" fmla="*/ 23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3"/>
                    <a:pt x="271" y="23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3"/>
                  </a:lnTo>
                  <a:cubicBezTo>
                    <a:pt x="181" y="23"/>
                    <a:pt x="187" y="24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3"/>
                  </a:lnTo>
                  <a:lnTo>
                    <a:pt x="118" y="23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3"/>
                  </a:lnTo>
                  <a:lnTo>
                    <a:pt x="38" y="23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389">
              <a:extLst>
                <a:ext uri="{FF2B5EF4-FFF2-40B4-BE49-F238E27FC236}">
                  <a16:creationId xmlns:a16="http://schemas.microsoft.com/office/drawing/2014/main" id="{BCE7A69A-F83A-4E55-9401-07ACA745CCED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26498554" y="17659351"/>
              <a:ext cx="85725" cy="393700"/>
            </a:xfrm>
            <a:custGeom>
              <a:avLst/>
              <a:gdLst>
                <a:gd name="T0" fmla="*/ 109 w 111"/>
                <a:gd name="T1" fmla="*/ 258 h 499"/>
                <a:gd name="T2" fmla="*/ 111 w 111"/>
                <a:gd name="T3" fmla="*/ 250 h 499"/>
                <a:gd name="T4" fmla="*/ 109 w 111"/>
                <a:gd name="T5" fmla="*/ 241 h 499"/>
                <a:gd name="T6" fmla="*/ 21 w 111"/>
                <a:gd name="T7" fmla="*/ 12 h 499"/>
                <a:gd name="T8" fmla="*/ 10 w 111"/>
                <a:gd name="T9" fmla="*/ 0 h 499"/>
                <a:gd name="T10" fmla="*/ 0 w 111"/>
                <a:gd name="T11" fmla="*/ 10 h 499"/>
                <a:gd name="T12" fmla="*/ 2 w 111"/>
                <a:gd name="T13" fmla="*/ 18 h 499"/>
                <a:gd name="T14" fmla="*/ 91 w 111"/>
                <a:gd name="T15" fmla="*/ 250 h 499"/>
                <a:gd name="T16" fmla="*/ 2 w 111"/>
                <a:gd name="T17" fmla="*/ 480 h 499"/>
                <a:gd name="T18" fmla="*/ 0 w 111"/>
                <a:gd name="T19" fmla="*/ 489 h 499"/>
                <a:gd name="T20" fmla="*/ 10 w 111"/>
                <a:gd name="T21" fmla="*/ 499 h 499"/>
                <a:gd name="T22" fmla="*/ 20 w 111"/>
                <a:gd name="T23" fmla="*/ 489 h 499"/>
                <a:gd name="T24" fmla="*/ 109 w 111"/>
                <a:gd name="T25" fmla="*/ 25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9" y="258"/>
                  </a:moveTo>
                  <a:cubicBezTo>
                    <a:pt x="111" y="252"/>
                    <a:pt x="111" y="251"/>
                    <a:pt x="111" y="250"/>
                  </a:cubicBezTo>
                  <a:cubicBezTo>
                    <a:pt x="111" y="248"/>
                    <a:pt x="111" y="247"/>
                    <a:pt x="109" y="241"/>
                  </a:cubicBezTo>
                  <a:lnTo>
                    <a:pt x="21" y="12"/>
                  </a:lnTo>
                  <a:cubicBezTo>
                    <a:pt x="18" y="3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"/>
                    <a:pt x="0" y="13"/>
                    <a:pt x="2" y="18"/>
                  </a:cubicBezTo>
                  <a:lnTo>
                    <a:pt x="91" y="250"/>
                  </a:lnTo>
                  <a:lnTo>
                    <a:pt x="2" y="480"/>
                  </a:lnTo>
                  <a:cubicBezTo>
                    <a:pt x="0" y="486"/>
                    <a:pt x="0" y="487"/>
                    <a:pt x="0" y="489"/>
                  </a:cubicBezTo>
                  <a:cubicBezTo>
                    <a:pt x="0" y="495"/>
                    <a:pt x="4" y="499"/>
                    <a:pt x="10" y="499"/>
                  </a:cubicBezTo>
                  <a:cubicBezTo>
                    <a:pt x="16" y="499"/>
                    <a:pt x="18" y="494"/>
                    <a:pt x="20" y="489"/>
                  </a:cubicBezTo>
                  <a:lnTo>
                    <a:pt x="109" y="25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390">
              <a:extLst>
                <a:ext uri="{FF2B5EF4-FFF2-40B4-BE49-F238E27FC236}">
                  <a16:creationId xmlns:a16="http://schemas.microsoft.com/office/drawing/2014/main" id="{412943B4-317E-48F2-855E-048140E67DF5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26647779" y="17659351"/>
              <a:ext cx="88900" cy="393700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36" name="Group 935" descr="\documentclass{article}&#10;\usepackage{amsmath}&#10;\usepackage{amssymb}&#10;\usepackage{bm}&#10;&#10;\pagestyle{empty}&#10;\begin{document}&#10;&#10;\[&#10;\frac{\partial \mathrm{loss}}{\partial \mathbf{w}_i} = \mathbb{E}_{(\mathbf{x},\mathbf{y})}\frac{\partial \ell}{\partial h}a_i\sigma'(\langle\mathbf{w}_i,\mathbf{x}\rangle)\cdot \mathbf{x}&#10;\]&#10;&#10;\end{document}" title="IguanaTex Vector Display">
            <a:extLst>
              <a:ext uri="{FF2B5EF4-FFF2-40B4-BE49-F238E27FC236}">
                <a16:creationId xmlns:a16="http://schemas.microsoft.com/office/drawing/2014/main" id="{98948F35-2DAD-47B4-A6F4-A31399F6E8D7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8102092" y="17576599"/>
            <a:ext cx="5872163" cy="922337"/>
            <a:chOff x="27865390" y="17391063"/>
            <a:chExt cx="5872163" cy="922337"/>
          </a:xfrm>
        </p:grpSpPr>
        <p:sp>
          <p:nvSpPr>
            <p:cNvPr id="900" name="Freeform 449">
              <a:extLst>
                <a:ext uri="{FF2B5EF4-FFF2-40B4-BE49-F238E27FC236}">
                  <a16:creationId xmlns:a16="http://schemas.microsoft.com/office/drawing/2014/main" id="{ED220F24-0B33-4603-88AC-DD7714DF5489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7881265" y="17391063"/>
              <a:ext cx="214313" cy="304800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1" name="Freeform 450">
              <a:extLst>
                <a:ext uri="{FF2B5EF4-FFF2-40B4-BE49-F238E27FC236}">
                  <a16:creationId xmlns:a16="http://schemas.microsoft.com/office/drawing/2014/main" id="{C8592455-DB20-45EE-AA8B-C8A34ED11692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117803" y="17399000"/>
              <a:ext cx="90488" cy="287337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0 h 346"/>
                <a:gd name="T12" fmla="*/ 0 w 111"/>
                <a:gd name="T13" fmla="*/ 346 h 346"/>
                <a:gd name="T14" fmla="*/ 56 w 111"/>
                <a:gd name="T15" fmla="*/ 344 h 346"/>
                <a:gd name="T16" fmla="*/ 111 w 111"/>
                <a:gd name="T17" fmla="*/ 346 h 346"/>
                <a:gd name="T18" fmla="*/ 111 w 111"/>
                <a:gd name="T19" fmla="*/ 330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0"/>
                    <a:pt x="34" y="330"/>
                    <a:pt x="0" y="330"/>
                  </a:cubicBezTo>
                  <a:lnTo>
                    <a:pt x="0" y="346"/>
                  </a:lnTo>
                  <a:cubicBezTo>
                    <a:pt x="17" y="345"/>
                    <a:pt x="43" y="344"/>
                    <a:pt x="56" y="344"/>
                  </a:cubicBezTo>
                  <a:cubicBezTo>
                    <a:pt x="68" y="344"/>
                    <a:pt x="93" y="345"/>
                    <a:pt x="111" y="346"/>
                  </a:cubicBezTo>
                  <a:lnTo>
                    <a:pt x="111" y="330"/>
                  </a:lnTo>
                  <a:cubicBezTo>
                    <a:pt x="78" y="330"/>
                    <a:pt x="72" y="330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2" name="Freeform 451">
              <a:extLst>
                <a:ext uri="{FF2B5EF4-FFF2-40B4-BE49-F238E27FC236}">
                  <a16:creationId xmlns:a16="http://schemas.microsoft.com/office/drawing/2014/main" id="{E23D3661-4671-4A9C-8654-3716995EBE2C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8228928" y="17500600"/>
              <a:ext cx="180975" cy="188912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7 h 229"/>
                <a:gd name="T12" fmla="*/ 54 w 221"/>
                <a:gd name="T13" fmla="*/ 183 h 229"/>
                <a:gd name="T14" fmla="*/ 42 w 221"/>
                <a:gd name="T15" fmla="*/ 113 h 229"/>
                <a:gd name="T16" fmla="*/ 53 w 221"/>
                <a:gd name="T17" fmla="*/ 45 h 229"/>
                <a:gd name="T18" fmla="*/ 110 w 221"/>
                <a:gd name="T19" fmla="*/ 11 h 229"/>
                <a:gd name="T20" fmla="*/ 167 w 221"/>
                <a:gd name="T21" fmla="*/ 44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5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4"/>
                    <a:pt x="42" y="67"/>
                    <a:pt x="53" y="45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4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7"/>
                    <a:pt x="111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3" name="Freeform 452">
              <a:extLst>
                <a:ext uri="{FF2B5EF4-FFF2-40B4-BE49-F238E27FC236}">
                  <a16:creationId xmlns:a16="http://schemas.microsoft.com/office/drawing/2014/main" id="{9E40E8EB-798F-4B88-8362-FC16BB68276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8435303" y="17500600"/>
              <a:ext cx="133350" cy="188912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8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3 h 229"/>
                <a:gd name="T26" fmla="*/ 85 w 163"/>
                <a:gd name="T27" fmla="*/ 89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0 w 163"/>
                <a:gd name="T37" fmla="*/ 63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80 w 163"/>
                <a:gd name="T47" fmla="*/ 0 h 229"/>
                <a:gd name="T48" fmla="*/ 0 w 163"/>
                <a:gd name="T49" fmla="*/ 62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3" y="218"/>
                  </a:cubicBezTo>
                  <a:cubicBezTo>
                    <a:pt x="41" y="218"/>
                    <a:pt x="23" y="190"/>
                    <a:pt x="13" y="148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3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4"/>
                    <a:pt x="148" y="119"/>
                    <a:pt x="142" y="113"/>
                  </a:cubicBezTo>
                  <a:cubicBezTo>
                    <a:pt x="125" y="97"/>
                    <a:pt x="106" y="93"/>
                    <a:pt x="85" y="89"/>
                  </a:cubicBezTo>
                  <a:cubicBezTo>
                    <a:pt x="57" y="83"/>
                    <a:pt x="24" y="77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4" y="10"/>
                    <a:pt x="137" y="55"/>
                    <a:pt x="138" y="70"/>
                  </a:cubicBezTo>
                  <a:cubicBezTo>
                    <a:pt x="138" y="75"/>
                    <a:pt x="143" y="75"/>
                    <a:pt x="144" y="75"/>
                  </a:cubicBezTo>
                  <a:cubicBezTo>
                    <a:pt x="150" y="75"/>
                    <a:pt x="150" y="72"/>
                    <a:pt x="150" y="63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80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4" name="Freeform 453">
              <a:extLst>
                <a:ext uri="{FF2B5EF4-FFF2-40B4-BE49-F238E27FC236}">
                  <a16:creationId xmlns:a16="http://schemas.microsoft.com/office/drawing/2014/main" id="{F17B7BF3-37D2-4331-B1EF-3C4C86A1AB08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8595640" y="17500600"/>
              <a:ext cx="133350" cy="188912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8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3 h 229"/>
                <a:gd name="T26" fmla="*/ 85 w 163"/>
                <a:gd name="T27" fmla="*/ 89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1 w 163"/>
                <a:gd name="T37" fmla="*/ 63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2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8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3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3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4"/>
                    <a:pt x="148" y="119"/>
                    <a:pt x="142" y="113"/>
                  </a:cubicBezTo>
                  <a:cubicBezTo>
                    <a:pt x="126" y="97"/>
                    <a:pt x="106" y="93"/>
                    <a:pt x="85" y="89"/>
                  </a:cubicBezTo>
                  <a:cubicBezTo>
                    <a:pt x="58" y="83"/>
                    <a:pt x="24" y="77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5"/>
                    <a:pt x="138" y="70"/>
                  </a:cubicBezTo>
                  <a:cubicBezTo>
                    <a:pt x="139" y="75"/>
                    <a:pt x="143" y="75"/>
                    <a:pt x="144" y="75"/>
                  </a:cubicBezTo>
                  <a:cubicBezTo>
                    <a:pt x="151" y="75"/>
                    <a:pt x="151" y="72"/>
                    <a:pt x="151" y="63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4"/>
                    <a:pt x="0" y="62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5" name="Rectangle 454">
              <a:extLst>
                <a:ext uri="{FF2B5EF4-FFF2-40B4-BE49-F238E27FC236}">
                  <a16:creationId xmlns:a16="http://schemas.microsoft.com/office/drawing/2014/main" id="{A5B412C7-1257-4F71-9ED0-60AC5AB2BA3E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65390" y="17853025"/>
              <a:ext cx="877888" cy="17462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6" name="Freeform 455">
              <a:extLst>
                <a:ext uri="{FF2B5EF4-FFF2-40B4-BE49-F238E27FC236}">
                  <a16:creationId xmlns:a16="http://schemas.microsoft.com/office/drawing/2014/main" id="{28B72AC2-4DC3-449E-97BA-EE27D45E5294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7962228" y="17953038"/>
              <a:ext cx="215900" cy="304800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69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3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49"/>
                    <a:pt x="216" y="0"/>
                    <a:pt x="155" y="0"/>
                  </a:cubicBezTo>
                  <a:cubicBezTo>
                    <a:pt x="82" y="0"/>
                    <a:pt x="59" y="64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69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1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7" name="Freeform 456">
              <a:extLst>
                <a:ext uri="{FF2B5EF4-FFF2-40B4-BE49-F238E27FC236}">
                  <a16:creationId xmlns:a16="http://schemas.microsoft.com/office/drawing/2014/main" id="{390A443E-51BF-406E-AB6C-618A9222B93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8197178" y="18064163"/>
              <a:ext cx="317500" cy="185737"/>
            </a:xfrm>
            <a:custGeom>
              <a:avLst/>
              <a:gdLst>
                <a:gd name="T0" fmla="*/ 355 w 389"/>
                <a:gd name="T1" fmla="*/ 34 h 224"/>
                <a:gd name="T2" fmla="*/ 389 w 389"/>
                <a:gd name="T3" fmla="*/ 24 h 224"/>
                <a:gd name="T4" fmla="*/ 389 w 389"/>
                <a:gd name="T5" fmla="*/ 0 h 224"/>
                <a:gd name="T6" fmla="*/ 350 w 389"/>
                <a:gd name="T7" fmla="*/ 2 h 224"/>
                <a:gd name="T8" fmla="*/ 302 w 389"/>
                <a:gd name="T9" fmla="*/ 0 h 224"/>
                <a:gd name="T10" fmla="*/ 302 w 389"/>
                <a:gd name="T11" fmla="*/ 24 h 224"/>
                <a:gd name="T12" fmla="*/ 331 w 389"/>
                <a:gd name="T13" fmla="*/ 30 h 224"/>
                <a:gd name="T14" fmla="*/ 329 w 389"/>
                <a:gd name="T15" fmla="*/ 36 h 224"/>
                <a:gd name="T16" fmla="*/ 277 w 389"/>
                <a:gd name="T17" fmla="*/ 163 h 224"/>
                <a:gd name="T18" fmla="*/ 220 w 389"/>
                <a:gd name="T19" fmla="*/ 24 h 224"/>
                <a:gd name="T20" fmla="*/ 248 w 389"/>
                <a:gd name="T21" fmla="*/ 24 h 224"/>
                <a:gd name="T22" fmla="*/ 248 w 389"/>
                <a:gd name="T23" fmla="*/ 0 h 224"/>
                <a:gd name="T24" fmla="*/ 191 w 389"/>
                <a:gd name="T25" fmla="*/ 2 h 224"/>
                <a:gd name="T26" fmla="*/ 141 w 389"/>
                <a:gd name="T27" fmla="*/ 0 h 224"/>
                <a:gd name="T28" fmla="*/ 141 w 389"/>
                <a:gd name="T29" fmla="*/ 24 h 224"/>
                <a:gd name="T30" fmla="*/ 171 w 389"/>
                <a:gd name="T31" fmla="*/ 24 h 224"/>
                <a:gd name="T32" fmla="*/ 181 w 389"/>
                <a:gd name="T33" fmla="*/ 50 h 224"/>
                <a:gd name="T34" fmla="*/ 179 w 389"/>
                <a:gd name="T35" fmla="*/ 57 h 224"/>
                <a:gd name="T36" fmla="*/ 140 w 389"/>
                <a:gd name="T37" fmla="*/ 152 h 224"/>
                <a:gd name="T38" fmla="*/ 87 w 389"/>
                <a:gd name="T39" fmla="*/ 24 h 224"/>
                <a:gd name="T40" fmla="*/ 115 w 389"/>
                <a:gd name="T41" fmla="*/ 24 h 224"/>
                <a:gd name="T42" fmla="*/ 115 w 389"/>
                <a:gd name="T43" fmla="*/ 0 h 224"/>
                <a:gd name="T44" fmla="*/ 54 w 389"/>
                <a:gd name="T45" fmla="*/ 2 h 224"/>
                <a:gd name="T46" fmla="*/ 0 w 389"/>
                <a:gd name="T47" fmla="*/ 0 h 224"/>
                <a:gd name="T48" fmla="*/ 0 w 389"/>
                <a:gd name="T49" fmla="*/ 24 h 224"/>
                <a:gd name="T50" fmla="*/ 29 w 389"/>
                <a:gd name="T51" fmla="*/ 24 h 224"/>
                <a:gd name="T52" fmla="*/ 105 w 389"/>
                <a:gd name="T53" fmla="*/ 210 h 224"/>
                <a:gd name="T54" fmla="*/ 123 w 389"/>
                <a:gd name="T55" fmla="*/ 224 h 224"/>
                <a:gd name="T56" fmla="*/ 141 w 389"/>
                <a:gd name="T57" fmla="*/ 210 h 224"/>
                <a:gd name="T58" fmla="*/ 194 w 389"/>
                <a:gd name="T59" fmla="*/ 81 h 224"/>
                <a:gd name="T60" fmla="*/ 247 w 389"/>
                <a:gd name="T61" fmla="*/ 210 h 224"/>
                <a:gd name="T62" fmla="*/ 265 w 389"/>
                <a:gd name="T63" fmla="*/ 224 h 224"/>
                <a:gd name="T64" fmla="*/ 283 w 389"/>
                <a:gd name="T65" fmla="*/ 210 h 224"/>
                <a:gd name="T66" fmla="*/ 355 w 389"/>
                <a:gd name="T67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9" h="224">
                  <a:moveTo>
                    <a:pt x="355" y="34"/>
                  </a:moveTo>
                  <a:cubicBezTo>
                    <a:pt x="357" y="28"/>
                    <a:pt x="359" y="24"/>
                    <a:pt x="389" y="24"/>
                  </a:cubicBezTo>
                  <a:lnTo>
                    <a:pt x="389" y="0"/>
                  </a:lnTo>
                  <a:cubicBezTo>
                    <a:pt x="377" y="1"/>
                    <a:pt x="362" y="2"/>
                    <a:pt x="350" y="2"/>
                  </a:cubicBezTo>
                  <a:cubicBezTo>
                    <a:pt x="337" y="2"/>
                    <a:pt x="313" y="1"/>
                    <a:pt x="302" y="0"/>
                  </a:cubicBezTo>
                  <a:lnTo>
                    <a:pt x="302" y="24"/>
                  </a:lnTo>
                  <a:cubicBezTo>
                    <a:pt x="307" y="24"/>
                    <a:pt x="331" y="24"/>
                    <a:pt x="331" y="30"/>
                  </a:cubicBezTo>
                  <a:cubicBezTo>
                    <a:pt x="331" y="31"/>
                    <a:pt x="330" y="34"/>
                    <a:pt x="329" y="36"/>
                  </a:cubicBezTo>
                  <a:lnTo>
                    <a:pt x="277" y="163"/>
                  </a:lnTo>
                  <a:lnTo>
                    <a:pt x="220" y="24"/>
                  </a:lnTo>
                  <a:lnTo>
                    <a:pt x="248" y="24"/>
                  </a:lnTo>
                  <a:lnTo>
                    <a:pt x="248" y="0"/>
                  </a:lnTo>
                  <a:cubicBezTo>
                    <a:pt x="232" y="1"/>
                    <a:pt x="206" y="2"/>
                    <a:pt x="191" y="2"/>
                  </a:cubicBezTo>
                  <a:cubicBezTo>
                    <a:pt x="170" y="2"/>
                    <a:pt x="149" y="1"/>
                    <a:pt x="141" y="0"/>
                  </a:cubicBezTo>
                  <a:lnTo>
                    <a:pt x="141" y="24"/>
                  </a:lnTo>
                  <a:lnTo>
                    <a:pt x="171" y="24"/>
                  </a:lnTo>
                  <a:cubicBezTo>
                    <a:pt x="181" y="49"/>
                    <a:pt x="181" y="50"/>
                    <a:pt x="181" y="50"/>
                  </a:cubicBezTo>
                  <a:cubicBezTo>
                    <a:pt x="181" y="52"/>
                    <a:pt x="180" y="55"/>
                    <a:pt x="179" y="57"/>
                  </a:cubicBezTo>
                  <a:lnTo>
                    <a:pt x="140" y="152"/>
                  </a:lnTo>
                  <a:lnTo>
                    <a:pt x="87" y="24"/>
                  </a:lnTo>
                  <a:lnTo>
                    <a:pt x="115" y="24"/>
                  </a:lnTo>
                  <a:lnTo>
                    <a:pt x="115" y="0"/>
                  </a:lnTo>
                  <a:cubicBezTo>
                    <a:pt x="95" y="1"/>
                    <a:pt x="74" y="2"/>
                    <a:pt x="54" y="2"/>
                  </a:cubicBezTo>
                  <a:cubicBezTo>
                    <a:pt x="39" y="2"/>
                    <a:pt x="17" y="1"/>
                    <a:pt x="0" y="0"/>
                  </a:cubicBezTo>
                  <a:lnTo>
                    <a:pt x="0" y="24"/>
                  </a:lnTo>
                  <a:lnTo>
                    <a:pt x="29" y="24"/>
                  </a:lnTo>
                  <a:lnTo>
                    <a:pt x="105" y="210"/>
                  </a:lnTo>
                  <a:cubicBezTo>
                    <a:pt x="109" y="219"/>
                    <a:pt x="111" y="224"/>
                    <a:pt x="123" y="224"/>
                  </a:cubicBezTo>
                  <a:cubicBezTo>
                    <a:pt x="136" y="224"/>
                    <a:pt x="138" y="219"/>
                    <a:pt x="141" y="210"/>
                  </a:cubicBezTo>
                  <a:lnTo>
                    <a:pt x="194" y="81"/>
                  </a:lnTo>
                  <a:lnTo>
                    <a:pt x="247" y="210"/>
                  </a:lnTo>
                  <a:cubicBezTo>
                    <a:pt x="251" y="219"/>
                    <a:pt x="253" y="224"/>
                    <a:pt x="265" y="224"/>
                  </a:cubicBezTo>
                  <a:cubicBezTo>
                    <a:pt x="277" y="224"/>
                    <a:pt x="279" y="219"/>
                    <a:pt x="283" y="210"/>
                  </a:cubicBezTo>
                  <a:lnTo>
                    <a:pt x="355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8" name="Freeform 457">
              <a:extLst>
                <a:ext uri="{FF2B5EF4-FFF2-40B4-BE49-F238E27FC236}">
                  <a16:creationId xmlns:a16="http://schemas.microsoft.com/office/drawing/2014/main" id="{46534C6D-73D5-45CC-A428-09C23DA90F01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8538490" y="18118138"/>
              <a:ext cx="87313" cy="195262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7 h 235"/>
                <a:gd name="T34" fmla="*/ 50 w 105"/>
                <a:gd name="T35" fmla="*/ 78 h 235"/>
                <a:gd name="T36" fmla="*/ 0 w 105"/>
                <a:gd name="T37" fmla="*/ 131 h 235"/>
                <a:gd name="T38" fmla="*/ 5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20"/>
                  </a:cubicBezTo>
                  <a:cubicBezTo>
                    <a:pt x="63" y="25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8"/>
                    <a:pt x="53" y="191"/>
                  </a:cubicBezTo>
                  <a:cubicBezTo>
                    <a:pt x="56" y="181"/>
                    <a:pt x="60" y="172"/>
                    <a:pt x="64" y="163"/>
                  </a:cubicBezTo>
                  <a:cubicBezTo>
                    <a:pt x="67" y="154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7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5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9" name="Freeform 458">
              <a:extLst>
                <a:ext uri="{FF2B5EF4-FFF2-40B4-BE49-F238E27FC236}">
                  <a16:creationId xmlns:a16="http://schemas.microsoft.com/office/drawing/2014/main" id="{CA677267-5E96-4B11-B9BB-540ED770DC1C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8929015" y="17813338"/>
              <a:ext cx="271463" cy="96837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0" name="Freeform 459">
              <a:extLst>
                <a:ext uri="{FF2B5EF4-FFF2-40B4-BE49-F238E27FC236}">
                  <a16:creationId xmlns:a16="http://schemas.microsoft.com/office/drawing/2014/main" id="{2DFE3E2E-9E25-4301-B6A4-E4EFF283B799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9341765" y="17681575"/>
              <a:ext cx="255588" cy="284162"/>
            </a:xfrm>
            <a:custGeom>
              <a:avLst/>
              <a:gdLst>
                <a:gd name="T0" fmla="*/ 123 w 312"/>
                <a:gd name="T1" fmla="*/ 174 h 342"/>
                <a:gd name="T2" fmla="*/ 176 w 312"/>
                <a:gd name="T3" fmla="*/ 185 h 342"/>
                <a:gd name="T4" fmla="*/ 202 w 312"/>
                <a:gd name="T5" fmla="*/ 230 h 342"/>
                <a:gd name="T6" fmla="*/ 211 w 312"/>
                <a:gd name="T7" fmla="*/ 244 h 342"/>
                <a:gd name="T8" fmla="*/ 220 w 312"/>
                <a:gd name="T9" fmla="*/ 228 h 342"/>
                <a:gd name="T10" fmla="*/ 220 w 312"/>
                <a:gd name="T11" fmla="*/ 92 h 342"/>
                <a:gd name="T12" fmla="*/ 211 w 312"/>
                <a:gd name="T13" fmla="*/ 76 h 342"/>
                <a:gd name="T14" fmla="*/ 202 w 312"/>
                <a:gd name="T15" fmla="*/ 88 h 342"/>
                <a:gd name="T16" fmla="*/ 123 w 312"/>
                <a:gd name="T17" fmla="*/ 156 h 342"/>
                <a:gd name="T18" fmla="*/ 123 w 312"/>
                <a:gd name="T19" fmla="*/ 51 h 342"/>
                <a:gd name="T20" fmla="*/ 144 w 312"/>
                <a:gd name="T21" fmla="*/ 18 h 342"/>
                <a:gd name="T22" fmla="*/ 168 w 312"/>
                <a:gd name="T23" fmla="*/ 18 h 342"/>
                <a:gd name="T24" fmla="*/ 272 w 312"/>
                <a:gd name="T25" fmla="*/ 86 h 342"/>
                <a:gd name="T26" fmla="*/ 281 w 312"/>
                <a:gd name="T27" fmla="*/ 98 h 342"/>
                <a:gd name="T28" fmla="*/ 289 w 312"/>
                <a:gd name="T29" fmla="*/ 81 h 342"/>
                <a:gd name="T30" fmla="*/ 289 w 312"/>
                <a:gd name="T31" fmla="*/ 17 h 342"/>
                <a:gd name="T32" fmla="*/ 273 w 312"/>
                <a:gd name="T33" fmla="*/ 0 h 342"/>
                <a:gd name="T34" fmla="*/ 17 w 312"/>
                <a:gd name="T35" fmla="*/ 0 h 342"/>
                <a:gd name="T36" fmla="*/ 0 w 312"/>
                <a:gd name="T37" fmla="*/ 9 h 342"/>
                <a:gd name="T38" fmla="*/ 14 w 312"/>
                <a:gd name="T39" fmla="*/ 18 h 342"/>
                <a:gd name="T40" fmla="*/ 44 w 312"/>
                <a:gd name="T41" fmla="*/ 46 h 342"/>
                <a:gd name="T42" fmla="*/ 44 w 312"/>
                <a:gd name="T43" fmla="*/ 296 h 342"/>
                <a:gd name="T44" fmla="*/ 16 w 312"/>
                <a:gd name="T45" fmla="*/ 324 h 342"/>
                <a:gd name="T46" fmla="*/ 0 w 312"/>
                <a:gd name="T47" fmla="*/ 333 h 342"/>
                <a:gd name="T48" fmla="*/ 17 w 312"/>
                <a:gd name="T49" fmla="*/ 342 h 342"/>
                <a:gd name="T50" fmla="*/ 282 w 312"/>
                <a:gd name="T51" fmla="*/ 342 h 342"/>
                <a:gd name="T52" fmla="*/ 298 w 312"/>
                <a:gd name="T53" fmla="*/ 335 h 342"/>
                <a:gd name="T54" fmla="*/ 312 w 312"/>
                <a:gd name="T55" fmla="*/ 249 h 342"/>
                <a:gd name="T56" fmla="*/ 304 w 312"/>
                <a:gd name="T57" fmla="*/ 240 h 342"/>
                <a:gd name="T58" fmla="*/ 295 w 312"/>
                <a:gd name="T59" fmla="*/ 247 h 342"/>
                <a:gd name="T60" fmla="*/ 250 w 312"/>
                <a:gd name="T61" fmla="*/ 302 h 342"/>
                <a:gd name="T62" fmla="*/ 171 w 312"/>
                <a:gd name="T63" fmla="*/ 324 h 342"/>
                <a:gd name="T64" fmla="*/ 144 w 312"/>
                <a:gd name="T65" fmla="*/ 324 h 342"/>
                <a:gd name="T66" fmla="*/ 123 w 312"/>
                <a:gd name="T67" fmla="*/ 291 h 342"/>
                <a:gd name="T68" fmla="*/ 123 w 312"/>
                <a:gd name="T69" fmla="*/ 174 h 342"/>
                <a:gd name="T70" fmla="*/ 272 w 312"/>
                <a:gd name="T71" fmla="*/ 18 h 342"/>
                <a:gd name="T72" fmla="*/ 272 w 312"/>
                <a:gd name="T73" fmla="*/ 42 h 342"/>
                <a:gd name="T74" fmla="*/ 243 w 312"/>
                <a:gd name="T75" fmla="*/ 18 h 342"/>
                <a:gd name="T76" fmla="*/ 272 w 312"/>
                <a:gd name="T77" fmla="*/ 18 h 342"/>
                <a:gd name="T78" fmla="*/ 174 w 312"/>
                <a:gd name="T79" fmla="*/ 164 h 342"/>
                <a:gd name="T80" fmla="*/ 202 w 312"/>
                <a:gd name="T81" fmla="*/ 142 h 342"/>
                <a:gd name="T82" fmla="*/ 202 w 312"/>
                <a:gd name="T83" fmla="*/ 184 h 342"/>
                <a:gd name="T84" fmla="*/ 174 w 312"/>
                <a:gd name="T85" fmla="*/ 164 h 342"/>
                <a:gd name="T86" fmla="*/ 174 w 312"/>
                <a:gd name="T87" fmla="*/ 164 h 342"/>
                <a:gd name="T88" fmla="*/ 62 w 312"/>
                <a:gd name="T89" fmla="*/ 45 h 342"/>
                <a:gd name="T90" fmla="*/ 58 w 312"/>
                <a:gd name="T91" fmla="*/ 18 h 342"/>
                <a:gd name="T92" fmla="*/ 111 w 312"/>
                <a:gd name="T93" fmla="*/ 18 h 342"/>
                <a:gd name="T94" fmla="*/ 105 w 312"/>
                <a:gd name="T95" fmla="*/ 50 h 342"/>
                <a:gd name="T96" fmla="*/ 105 w 312"/>
                <a:gd name="T97" fmla="*/ 292 h 342"/>
                <a:gd name="T98" fmla="*/ 111 w 312"/>
                <a:gd name="T99" fmla="*/ 324 h 342"/>
                <a:gd name="T100" fmla="*/ 58 w 312"/>
                <a:gd name="T101" fmla="*/ 324 h 342"/>
                <a:gd name="T102" fmla="*/ 62 w 312"/>
                <a:gd name="T103" fmla="*/ 297 h 342"/>
                <a:gd name="T104" fmla="*/ 62 w 312"/>
                <a:gd name="T105" fmla="*/ 45 h 342"/>
                <a:gd name="T106" fmla="*/ 247 w 312"/>
                <a:gd name="T107" fmla="*/ 324 h 342"/>
                <a:gd name="T108" fmla="*/ 247 w 312"/>
                <a:gd name="T109" fmla="*/ 324 h 342"/>
                <a:gd name="T110" fmla="*/ 287 w 312"/>
                <a:gd name="T111" fmla="*/ 296 h 342"/>
                <a:gd name="T112" fmla="*/ 282 w 312"/>
                <a:gd name="T113" fmla="*/ 324 h 342"/>
                <a:gd name="T114" fmla="*/ 247 w 312"/>
                <a:gd name="T115" fmla="*/ 3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2" h="342">
                  <a:moveTo>
                    <a:pt x="123" y="174"/>
                  </a:moveTo>
                  <a:cubicBezTo>
                    <a:pt x="135" y="174"/>
                    <a:pt x="159" y="174"/>
                    <a:pt x="176" y="185"/>
                  </a:cubicBezTo>
                  <a:cubicBezTo>
                    <a:pt x="200" y="200"/>
                    <a:pt x="202" y="227"/>
                    <a:pt x="202" y="230"/>
                  </a:cubicBezTo>
                  <a:cubicBezTo>
                    <a:pt x="203" y="237"/>
                    <a:pt x="203" y="244"/>
                    <a:pt x="211" y="244"/>
                  </a:cubicBezTo>
                  <a:cubicBezTo>
                    <a:pt x="220" y="244"/>
                    <a:pt x="220" y="237"/>
                    <a:pt x="220" y="228"/>
                  </a:cubicBezTo>
                  <a:lnTo>
                    <a:pt x="220" y="92"/>
                  </a:lnTo>
                  <a:cubicBezTo>
                    <a:pt x="220" y="84"/>
                    <a:pt x="220" y="76"/>
                    <a:pt x="211" y="76"/>
                  </a:cubicBezTo>
                  <a:cubicBezTo>
                    <a:pt x="203" y="76"/>
                    <a:pt x="202" y="84"/>
                    <a:pt x="202" y="88"/>
                  </a:cubicBezTo>
                  <a:cubicBezTo>
                    <a:pt x="199" y="152"/>
                    <a:pt x="148" y="156"/>
                    <a:pt x="123" y="156"/>
                  </a:cubicBezTo>
                  <a:lnTo>
                    <a:pt x="123" y="51"/>
                  </a:lnTo>
                  <a:cubicBezTo>
                    <a:pt x="123" y="18"/>
                    <a:pt x="132" y="18"/>
                    <a:pt x="144" y="18"/>
                  </a:cubicBezTo>
                  <a:lnTo>
                    <a:pt x="168" y="18"/>
                  </a:lnTo>
                  <a:cubicBezTo>
                    <a:pt x="235" y="18"/>
                    <a:pt x="269" y="52"/>
                    <a:pt x="272" y="86"/>
                  </a:cubicBezTo>
                  <a:cubicBezTo>
                    <a:pt x="272" y="90"/>
                    <a:pt x="273" y="98"/>
                    <a:pt x="281" y="98"/>
                  </a:cubicBezTo>
                  <a:cubicBezTo>
                    <a:pt x="289" y="98"/>
                    <a:pt x="289" y="90"/>
                    <a:pt x="289" y="81"/>
                  </a:cubicBezTo>
                  <a:lnTo>
                    <a:pt x="289" y="17"/>
                  </a:lnTo>
                  <a:cubicBezTo>
                    <a:pt x="289" y="1"/>
                    <a:pt x="288" y="0"/>
                    <a:pt x="27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10" y="18"/>
                    <a:pt x="14" y="18"/>
                  </a:cubicBezTo>
                  <a:cubicBezTo>
                    <a:pt x="42" y="18"/>
                    <a:pt x="44" y="22"/>
                    <a:pt x="44" y="46"/>
                  </a:cubicBezTo>
                  <a:lnTo>
                    <a:pt x="44" y="296"/>
                  </a:lnTo>
                  <a:cubicBezTo>
                    <a:pt x="44" y="319"/>
                    <a:pt x="43" y="324"/>
                    <a:pt x="16" y="324"/>
                  </a:cubicBezTo>
                  <a:cubicBezTo>
                    <a:pt x="9" y="324"/>
                    <a:pt x="0" y="324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282" y="342"/>
                  </a:lnTo>
                  <a:cubicBezTo>
                    <a:pt x="291" y="342"/>
                    <a:pt x="296" y="342"/>
                    <a:pt x="298" y="335"/>
                  </a:cubicBezTo>
                  <a:cubicBezTo>
                    <a:pt x="298" y="334"/>
                    <a:pt x="312" y="251"/>
                    <a:pt x="312" y="249"/>
                  </a:cubicBezTo>
                  <a:cubicBezTo>
                    <a:pt x="312" y="243"/>
                    <a:pt x="308" y="240"/>
                    <a:pt x="304" y="240"/>
                  </a:cubicBezTo>
                  <a:cubicBezTo>
                    <a:pt x="297" y="240"/>
                    <a:pt x="295" y="246"/>
                    <a:pt x="295" y="247"/>
                  </a:cubicBezTo>
                  <a:cubicBezTo>
                    <a:pt x="292" y="260"/>
                    <a:pt x="287" y="280"/>
                    <a:pt x="250" y="302"/>
                  </a:cubicBezTo>
                  <a:cubicBezTo>
                    <a:pt x="224" y="317"/>
                    <a:pt x="199" y="324"/>
                    <a:pt x="171" y="324"/>
                  </a:cubicBezTo>
                  <a:lnTo>
                    <a:pt x="144" y="324"/>
                  </a:lnTo>
                  <a:cubicBezTo>
                    <a:pt x="132" y="324"/>
                    <a:pt x="123" y="324"/>
                    <a:pt x="123" y="291"/>
                  </a:cubicBezTo>
                  <a:lnTo>
                    <a:pt x="123" y="174"/>
                  </a:lnTo>
                  <a:close/>
                  <a:moveTo>
                    <a:pt x="272" y="18"/>
                  </a:moveTo>
                  <a:lnTo>
                    <a:pt x="272" y="42"/>
                  </a:lnTo>
                  <a:cubicBezTo>
                    <a:pt x="263" y="32"/>
                    <a:pt x="254" y="24"/>
                    <a:pt x="243" y="18"/>
                  </a:cubicBezTo>
                  <a:lnTo>
                    <a:pt x="272" y="18"/>
                  </a:lnTo>
                  <a:close/>
                  <a:moveTo>
                    <a:pt x="174" y="164"/>
                  </a:moveTo>
                  <a:cubicBezTo>
                    <a:pt x="182" y="160"/>
                    <a:pt x="193" y="153"/>
                    <a:pt x="202" y="142"/>
                  </a:cubicBezTo>
                  <a:lnTo>
                    <a:pt x="202" y="184"/>
                  </a:lnTo>
                  <a:cubicBezTo>
                    <a:pt x="190" y="171"/>
                    <a:pt x="175" y="164"/>
                    <a:pt x="174" y="164"/>
                  </a:cubicBezTo>
                  <a:lnTo>
                    <a:pt x="174" y="164"/>
                  </a:lnTo>
                  <a:close/>
                  <a:moveTo>
                    <a:pt x="62" y="45"/>
                  </a:moveTo>
                  <a:cubicBezTo>
                    <a:pt x="62" y="39"/>
                    <a:pt x="62" y="27"/>
                    <a:pt x="58" y="18"/>
                  </a:cubicBezTo>
                  <a:lnTo>
                    <a:pt x="111" y="18"/>
                  </a:lnTo>
                  <a:cubicBezTo>
                    <a:pt x="105" y="29"/>
                    <a:pt x="105" y="46"/>
                    <a:pt x="105" y="50"/>
                  </a:cubicBezTo>
                  <a:lnTo>
                    <a:pt x="105" y="292"/>
                  </a:lnTo>
                  <a:cubicBezTo>
                    <a:pt x="105" y="310"/>
                    <a:pt x="109" y="320"/>
                    <a:pt x="111" y="324"/>
                  </a:cubicBezTo>
                  <a:lnTo>
                    <a:pt x="58" y="324"/>
                  </a:lnTo>
                  <a:cubicBezTo>
                    <a:pt x="62" y="315"/>
                    <a:pt x="62" y="303"/>
                    <a:pt x="62" y="297"/>
                  </a:cubicBezTo>
                  <a:lnTo>
                    <a:pt x="62" y="45"/>
                  </a:lnTo>
                  <a:close/>
                  <a:moveTo>
                    <a:pt x="247" y="324"/>
                  </a:moveTo>
                  <a:lnTo>
                    <a:pt x="247" y="324"/>
                  </a:lnTo>
                  <a:cubicBezTo>
                    <a:pt x="263" y="316"/>
                    <a:pt x="277" y="305"/>
                    <a:pt x="287" y="296"/>
                  </a:cubicBezTo>
                  <a:cubicBezTo>
                    <a:pt x="286" y="298"/>
                    <a:pt x="283" y="320"/>
                    <a:pt x="282" y="324"/>
                  </a:cubicBezTo>
                  <a:lnTo>
                    <a:pt x="247" y="3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1" name="Freeform 460">
              <a:extLst>
                <a:ext uri="{FF2B5EF4-FFF2-40B4-BE49-F238E27FC236}">
                  <a16:creationId xmlns:a16="http://schemas.microsoft.com/office/drawing/2014/main" id="{4F8827B2-EA59-48AF-9924-52D52222390A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29641803" y="17822863"/>
              <a:ext cx="74613" cy="288925"/>
            </a:xfrm>
            <a:custGeom>
              <a:avLst/>
              <a:gdLst>
                <a:gd name="T0" fmla="*/ 83 w 90"/>
                <a:gd name="T1" fmla="*/ 0 h 349"/>
                <a:gd name="T2" fmla="*/ 0 w 90"/>
                <a:gd name="T3" fmla="*/ 174 h 349"/>
                <a:gd name="T4" fmla="*/ 83 w 90"/>
                <a:gd name="T5" fmla="*/ 349 h 349"/>
                <a:gd name="T6" fmla="*/ 90 w 90"/>
                <a:gd name="T7" fmla="*/ 344 h 349"/>
                <a:gd name="T8" fmla="*/ 87 w 90"/>
                <a:gd name="T9" fmla="*/ 339 h 349"/>
                <a:gd name="T10" fmla="*/ 23 w 90"/>
                <a:gd name="T11" fmla="*/ 175 h 349"/>
                <a:gd name="T12" fmla="*/ 88 w 90"/>
                <a:gd name="T13" fmla="*/ 9 h 349"/>
                <a:gd name="T14" fmla="*/ 90 w 90"/>
                <a:gd name="T15" fmla="*/ 4 h 349"/>
                <a:gd name="T16" fmla="*/ 83 w 90"/>
                <a:gd name="T1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349">
                  <a:moveTo>
                    <a:pt x="83" y="0"/>
                  </a:moveTo>
                  <a:cubicBezTo>
                    <a:pt x="17" y="47"/>
                    <a:pt x="0" y="121"/>
                    <a:pt x="0" y="174"/>
                  </a:cubicBezTo>
                  <a:cubicBezTo>
                    <a:pt x="0" y="223"/>
                    <a:pt x="14" y="300"/>
                    <a:pt x="83" y="349"/>
                  </a:cubicBezTo>
                  <a:cubicBezTo>
                    <a:pt x="86" y="349"/>
                    <a:pt x="90" y="349"/>
                    <a:pt x="90" y="344"/>
                  </a:cubicBezTo>
                  <a:cubicBezTo>
                    <a:pt x="90" y="342"/>
                    <a:pt x="89" y="342"/>
                    <a:pt x="87" y="339"/>
                  </a:cubicBezTo>
                  <a:cubicBezTo>
                    <a:pt x="41" y="297"/>
                    <a:pt x="23" y="238"/>
                    <a:pt x="23" y="175"/>
                  </a:cubicBezTo>
                  <a:cubicBezTo>
                    <a:pt x="23" y="80"/>
                    <a:pt x="59" y="34"/>
                    <a:pt x="88" y="9"/>
                  </a:cubicBezTo>
                  <a:cubicBezTo>
                    <a:pt x="89" y="7"/>
                    <a:pt x="90" y="6"/>
                    <a:pt x="90" y="4"/>
                  </a:cubicBezTo>
                  <a:cubicBezTo>
                    <a:pt x="90" y="0"/>
                    <a:pt x="86" y="0"/>
                    <a:pt x="83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2" name="Freeform 461">
              <a:extLst>
                <a:ext uri="{FF2B5EF4-FFF2-40B4-BE49-F238E27FC236}">
                  <a16:creationId xmlns:a16="http://schemas.microsoft.com/office/drawing/2014/main" id="{5EF459B1-AC4A-43A4-9B65-0968C667F98F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9746578" y="17911763"/>
              <a:ext cx="174625" cy="128587"/>
            </a:xfrm>
            <a:custGeom>
              <a:avLst/>
              <a:gdLst>
                <a:gd name="T0" fmla="*/ 126 w 214"/>
                <a:gd name="T1" fmla="*/ 70 h 155"/>
                <a:gd name="T2" fmla="*/ 174 w 214"/>
                <a:gd name="T3" fmla="*/ 22 h 155"/>
                <a:gd name="T4" fmla="*/ 206 w 214"/>
                <a:gd name="T5" fmla="*/ 19 h 155"/>
                <a:gd name="T6" fmla="*/ 206 w 214"/>
                <a:gd name="T7" fmla="*/ 0 h 155"/>
                <a:gd name="T8" fmla="*/ 173 w 214"/>
                <a:gd name="T9" fmla="*/ 1 h 155"/>
                <a:gd name="T10" fmla="*/ 134 w 214"/>
                <a:gd name="T11" fmla="*/ 0 h 155"/>
                <a:gd name="T12" fmla="*/ 134 w 214"/>
                <a:gd name="T13" fmla="*/ 19 h 155"/>
                <a:gd name="T14" fmla="*/ 143 w 214"/>
                <a:gd name="T15" fmla="*/ 22 h 155"/>
                <a:gd name="T16" fmla="*/ 111 w 214"/>
                <a:gd name="T17" fmla="*/ 55 h 155"/>
                <a:gd name="T18" fmla="*/ 77 w 214"/>
                <a:gd name="T19" fmla="*/ 19 h 155"/>
                <a:gd name="T20" fmla="*/ 86 w 214"/>
                <a:gd name="T21" fmla="*/ 19 h 155"/>
                <a:gd name="T22" fmla="*/ 86 w 214"/>
                <a:gd name="T23" fmla="*/ 0 h 155"/>
                <a:gd name="T24" fmla="*/ 42 w 214"/>
                <a:gd name="T25" fmla="*/ 1 h 155"/>
                <a:gd name="T26" fmla="*/ 3 w 214"/>
                <a:gd name="T27" fmla="*/ 0 h 155"/>
                <a:gd name="T28" fmla="*/ 3 w 214"/>
                <a:gd name="T29" fmla="*/ 19 h 155"/>
                <a:gd name="T30" fmla="*/ 29 w 214"/>
                <a:gd name="T31" fmla="*/ 19 h 155"/>
                <a:gd name="T32" fmla="*/ 86 w 214"/>
                <a:gd name="T33" fmla="*/ 79 h 155"/>
                <a:gd name="T34" fmla="*/ 36 w 214"/>
                <a:gd name="T35" fmla="*/ 130 h 155"/>
                <a:gd name="T36" fmla="*/ 20 w 214"/>
                <a:gd name="T37" fmla="*/ 135 h 155"/>
                <a:gd name="T38" fmla="*/ 0 w 214"/>
                <a:gd name="T39" fmla="*/ 135 h 155"/>
                <a:gd name="T40" fmla="*/ 0 w 214"/>
                <a:gd name="T41" fmla="*/ 155 h 155"/>
                <a:gd name="T42" fmla="*/ 34 w 214"/>
                <a:gd name="T43" fmla="*/ 153 h 155"/>
                <a:gd name="T44" fmla="*/ 73 w 214"/>
                <a:gd name="T45" fmla="*/ 155 h 155"/>
                <a:gd name="T46" fmla="*/ 73 w 214"/>
                <a:gd name="T47" fmla="*/ 135 h 155"/>
                <a:gd name="T48" fmla="*/ 64 w 214"/>
                <a:gd name="T49" fmla="*/ 133 h 155"/>
                <a:gd name="T50" fmla="*/ 101 w 214"/>
                <a:gd name="T51" fmla="*/ 95 h 155"/>
                <a:gd name="T52" fmla="*/ 140 w 214"/>
                <a:gd name="T53" fmla="*/ 135 h 155"/>
                <a:gd name="T54" fmla="*/ 131 w 214"/>
                <a:gd name="T55" fmla="*/ 135 h 155"/>
                <a:gd name="T56" fmla="*/ 131 w 214"/>
                <a:gd name="T57" fmla="*/ 155 h 155"/>
                <a:gd name="T58" fmla="*/ 175 w 214"/>
                <a:gd name="T59" fmla="*/ 153 h 155"/>
                <a:gd name="T60" fmla="*/ 214 w 214"/>
                <a:gd name="T61" fmla="*/ 155 h 155"/>
                <a:gd name="T62" fmla="*/ 214 w 214"/>
                <a:gd name="T63" fmla="*/ 135 h 155"/>
                <a:gd name="T64" fmla="*/ 188 w 214"/>
                <a:gd name="T65" fmla="*/ 135 h 155"/>
                <a:gd name="T66" fmla="*/ 126 w 214"/>
                <a:gd name="T67" fmla="*/ 7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55">
                  <a:moveTo>
                    <a:pt x="126" y="70"/>
                  </a:moveTo>
                  <a:lnTo>
                    <a:pt x="174" y="22"/>
                  </a:lnTo>
                  <a:cubicBezTo>
                    <a:pt x="182" y="19"/>
                    <a:pt x="191" y="19"/>
                    <a:pt x="206" y="19"/>
                  </a:cubicBezTo>
                  <a:lnTo>
                    <a:pt x="206" y="0"/>
                  </a:lnTo>
                  <a:cubicBezTo>
                    <a:pt x="195" y="1"/>
                    <a:pt x="184" y="1"/>
                    <a:pt x="173" y="1"/>
                  </a:cubicBezTo>
                  <a:cubicBezTo>
                    <a:pt x="161" y="1"/>
                    <a:pt x="137" y="0"/>
                    <a:pt x="134" y="0"/>
                  </a:cubicBezTo>
                  <a:lnTo>
                    <a:pt x="134" y="19"/>
                  </a:lnTo>
                  <a:cubicBezTo>
                    <a:pt x="138" y="19"/>
                    <a:pt x="141" y="20"/>
                    <a:pt x="143" y="22"/>
                  </a:cubicBezTo>
                  <a:lnTo>
                    <a:pt x="111" y="55"/>
                  </a:lnTo>
                  <a:lnTo>
                    <a:pt x="77" y="19"/>
                  </a:lnTo>
                  <a:lnTo>
                    <a:pt x="86" y="19"/>
                  </a:lnTo>
                  <a:lnTo>
                    <a:pt x="86" y="0"/>
                  </a:lnTo>
                  <a:cubicBezTo>
                    <a:pt x="84" y="0"/>
                    <a:pt x="57" y="1"/>
                    <a:pt x="42" y="1"/>
                  </a:cubicBezTo>
                  <a:cubicBezTo>
                    <a:pt x="29" y="1"/>
                    <a:pt x="16" y="1"/>
                    <a:pt x="3" y="0"/>
                  </a:cubicBezTo>
                  <a:lnTo>
                    <a:pt x="3" y="19"/>
                  </a:lnTo>
                  <a:lnTo>
                    <a:pt x="29" y="19"/>
                  </a:lnTo>
                  <a:lnTo>
                    <a:pt x="86" y="79"/>
                  </a:lnTo>
                  <a:lnTo>
                    <a:pt x="36" y="130"/>
                  </a:lnTo>
                  <a:cubicBezTo>
                    <a:pt x="31" y="134"/>
                    <a:pt x="31" y="134"/>
                    <a:pt x="20" y="135"/>
                  </a:cubicBezTo>
                  <a:cubicBezTo>
                    <a:pt x="14" y="135"/>
                    <a:pt x="2" y="135"/>
                    <a:pt x="0" y="135"/>
                  </a:cubicBezTo>
                  <a:lnTo>
                    <a:pt x="0" y="155"/>
                  </a:lnTo>
                  <a:cubicBezTo>
                    <a:pt x="12" y="154"/>
                    <a:pt x="23" y="153"/>
                    <a:pt x="34" y="153"/>
                  </a:cubicBezTo>
                  <a:cubicBezTo>
                    <a:pt x="44" y="153"/>
                    <a:pt x="68" y="154"/>
                    <a:pt x="73" y="155"/>
                  </a:cubicBezTo>
                  <a:lnTo>
                    <a:pt x="73" y="135"/>
                  </a:lnTo>
                  <a:cubicBezTo>
                    <a:pt x="67" y="135"/>
                    <a:pt x="66" y="135"/>
                    <a:pt x="64" y="133"/>
                  </a:cubicBezTo>
                  <a:lnTo>
                    <a:pt x="101" y="95"/>
                  </a:lnTo>
                  <a:lnTo>
                    <a:pt x="140" y="135"/>
                  </a:lnTo>
                  <a:lnTo>
                    <a:pt x="131" y="135"/>
                  </a:lnTo>
                  <a:lnTo>
                    <a:pt x="131" y="155"/>
                  </a:lnTo>
                  <a:cubicBezTo>
                    <a:pt x="131" y="155"/>
                    <a:pt x="159" y="153"/>
                    <a:pt x="175" y="153"/>
                  </a:cubicBezTo>
                  <a:cubicBezTo>
                    <a:pt x="188" y="153"/>
                    <a:pt x="201" y="154"/>
                    <a:pt x="214" y="155"/>
                  </a:cubicBezTo>
                  <a:lnTo>
                    <a:pt x="214" y="135"/>
                  </a:lnTo>
                  <a:lnTo>
                    <a:pt x="188" y="135"/>
                  </a:lnTo>
                  <a:lnTo>
                    <a:pt x="126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3" name="Freeform 462">
              <a:extLst>
                <a:ext uri="{FF2B5EF4-FFF2-40B4-BE49-F238E27FC236}">
                  <a16:creationId xmlns:a16="http://schemas.microsoft.com/office/drawing/2014/main" id="{2DDD1DFE-5AD3-48F0-B2FF-78342BA0556C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9964065" y="18007013"/>
              <a:ext cx="36513" cy="88900"/>
            </a:xfrm>
            <a:custGeom>
              <a:avLst/>
              <a:gdLst>
                <a:gd name="T0" fmla="*/ 35 w 45"/>
                <a:gd name="T1" fmla="*/ 34 h 107"/>
                <a:gd name="T2" fmla="*/ 8 w 45"/>
                <a:gd name="T3" fmla="*/ 98 h 107"/>
                <a:gd name="T4" fmla="*/ 5 w 45"/>
                <a:gd name="T5" fmla="*/ 102 h 107"/>
                <a:gd name="T6" fmla="*/ 10 w 45"/>
                <a:gd name="T7" fmla="*/ 107 h 107"/>
                <a:gd name="T8" fmla="*/ 45 w 45"/>
                <a:gd name="T9" fmla="*/ 38 h 107"/>
                <a:gd name="T10" fmla="*/ 20 w 45"/>
                <a:gd name="T11" fmla="*/ 0 h 107"/>
                <a:gd name="T12" fmla="*/ 0 w 45"/>
                <a:gd name="T13" fmla="*/ 20 h 107"/>
                <a:gd name="T14" fmla="*/ 21 w 45"/>
                <a:gd name="T15" fmla="*/ 40 h 107"/>
                <a:gd name="T16" fmla="*/ 35 w 45"/>
                <a:gd name="T17" fmla="*/ 3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7">
                  <a:moveTo>
                    <a:pt x="35" y="34"/>
                  </a:moveTo>
                  <a:cubicBezTo>
                    <a:pt x="35" y="53"/>
                    <a:pt x="31" y="76"/>
                    <a:pt x="8" y="98"/>
                  </a:cubicBezTo>
                  <a:cubicBezTo>
                    <a:pt x="6" y="99"/>
                    <a:pt x="5" y="101"/>
                    <a:pt x="5" y="102"/>
                  </a:cubicBezTo>
                  <a:cubicBezTo>
                    <a:pt x="5" y="105"/>
                    <a:pt x="8" y="107"/>
                    <a:pt x="10" y="107"/>
                  </a:cubicBezTo>
                  <a:cubicBezTo>
                    <a:pt x="15" y="107"/>
                    <a:pt x="45" y="79"/>
                    <a:pt x="45" y="38"/>
                  </a:cubicBezTo>
                  <a:cubicBezTo>
                    <a:pt x="45" y="16"/>
                    <a:pt x="36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8" y="40"/>
                    <a:pt x="21" y="40"/>
                  </a:cubicBezTo>
                  <a:cubicBezTo>
                    <a:pt x="29" y="40"/>
                    <a:pt x="35" y="34"/>
                    <a:pt x="35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4" name="Freeform 463">
              <a:extLst>
                <a:ext uri="{FF2B5EF4-FFF2-40B4-BE49-F238E27FC236}">
                  <a16:creationId xmlns:a16="http://schemas.microsoft.com/office/drawing/2014/main" id="{93814D5F-2B7E-44C5-8F9E-8373612D63C4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0037090" y="17911763"/>
              <a:ext cx="176213" cy="185737"/>
            </a:xfrm>
            <a:custGeom>
              <a:avLst/>
              <a:gdLst>
                <a:gd name="T0" fmla="*/ 189 w 215"/>
                <a:gd name="T1" fmla="*/ 26 h 225"/>
                <a:gd name="T2" fmla="*/ 199 w 215"/>
                <a:gd name="T3" fmla="*/ 20 h 225"/>
                <a:gd name="T4" fmla="*/ 215 w 215"/>
                <a:gd name="T5" fmla="*/ 19 h 225"/>
                <a:gd name="T6" fmla="*/ 215 w 215"/>
                <a:gd name="T7" fmla="*/ 0 h 225"/>
                <a:gd name="T8" fmla="*/ 186 w 215"/>
                <a:gd name="T9" fmla="*/ 1 h 225"/>
                <a:gd name="T10" fmla="*/ 151 w 215"/>
                <a:gd name="T11" fmla="*/ 0 h 225"/>
                <a:gd name="T12" fmla="*/ 151 w 215"/>
                <a:gd name="T13" fmla="*/ 19 h 225"/>
                <a:gd name="T14" fmla="*/ 166 w 215"/>
                <a:gd name="T15" fmla="*/ 22 h 225"/>
                <a:gd name="T16" fmla="*/ 121 w 215"/>
                <a:gd name="T17" fmla="*/ 109 h 225"/>
                <a:gd name="T18" fmla="*/ 73 w 215"/>
                <a:gd name="T19" fmla="*/ 19 h 225"/>
                <a:gd name="T20" fmla="*/ 89 w 215"/>
                <a:gd name="T21" fmla="*/ 19 h 225"/>
                <a:gd name="T22" fmla="*/ 89 w 215"/>
                <a:gd name="T23" fmla="*/ 0 h 225"/>
                <a:gd name="T24" fmla="*/ 43 w 215"/>
                <a:gd name="T25" fmla="*/ 1 h 225"/>
                <a:gd name="T26" fmla="*/ 2 w 215"/>
                <a:gd name="T27" fmla="*/ 0 h 225"/>
                <a:gd name="T28" fmla="*/ 2 w 215"/>
                <a:gd name="T29" fmla="*/ 19 h 225"/>
                <a:gd name="T30" fmla="*/ 25 w 215"/>
                <a:gd name="T31" fmla="*/ 19 h 225"/>
                <a:gd name="T32" fmla="*/ 97 w 215"/>
                <a:gd name="T33" fmla="*/ 155 h 225"/>
                <a:gd name="T34" fmla="*/ 84 w 215"/>
                <a:gd name="T35" fmla="*/ 181 h 225"/>
                <a:gd name="T36" fmla="*/ 41 w 215"/>
                <a:gd name="T37" fmla="*/ 209 h 225"/>
                <a:gd name="T38" fmla="*/ 36 w 215"/>
                <a:gd name="T39" fmla="*/ 208 h 225"/>
                <a:gd name="T40" fmla="*/ 45 w 215"/>
                <a:gd name="T41" fmla="*/ 190 h 225"/>
                <a:gd name="T42" fmla="*/ 23 w 215"/>
                <a:gd name="T43" fmla="*/ 167 h 225"/>
                <a:gd name="T44" fmla="*/ 0 w 215"/>
                <a:gd name="T45" fmla="*/ 190 h 225"/>
                <a:gd name="T46" fmla="*/ 41 w 215"/>
                <a:gd name="T47" fmla="*/ 225 h 225"/>
                <a:gd name="T48" fmla="*/ 110 w 215"/>
                <a:gd name="T49" fmla="*/ 180 h 225"/>
                <a:gd name="T50" fmla="*/ 189 w 215"/>
                <a:gd name="T51" fmla="*/ 2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5" h="225">
                  <a:moveTo>
                    <a:pt x="189" y="26"/>
                  </a:moveTo>
                  <a:cubicBezTo>
                    <a:pt x="192" y="21"/>
                    <a:pt x="192" y="21"/>
                    <a:pt x="199" y="20"/>
                  </a:cubicBezTo>
                  <a:cubicBezTo>
                    <a:pt x="203" y="19"/>
                    <a:pt x="214" y="19"/>
                    <a:pt x="215" y="19"/>
                  </a:cubicBezTo>
                  <a:lnTo>
                    <a:pt x="215" y="0"/>
                  </a:lnTo>
                  <a:cubicBezTo>
                    <a:pt x="205" y="1"/>
                    <a:pt x="195" y="1"/>
                    <a:pt x="186" y="1"/>
                  </a:cubicBezTo>
                  <a:cubicBezTo>
                    <a:pt x="175" y="1"/>
                    <a:pt x="162" y="1"/>
                    <a:pt x="151" y="0"/>
                  </a:cubicBezTo>
                  <a:lnTo>
                    <a:pt x="151" y="19"/>
                  </a:lnTo>
                  <a:cubicBezTo>
                    <a:pt x="160" y="19"/>
                    <a:pt x="161" y="20"/>
                    <a:pt x="166" y="22"/>
                  </a:cubicBezTo>
                  <a:lnTo>
                    <a:pt x="121" y="109"/>
                  </a:lnTo>
                  <a:lnTo>
                    <a:pt x="73" y="19"/>
                  </a:lnTo>
                  <a:lnTo>
                    <a:pt x="89" y="19"/>
                  </a:lnTo>
                  <a:lnTo>
                    <a:pt x="89" y="0"/>
                  </a:lnTo>
                  <a:cubicBezTo>
                    <a:pt x="88" y="0"/>
                    <a:pt x="60" y="1"/>
                    <a:pt x="43" y="1"/>
                  </a:cubicBezTo>
                  <a:cubicBezTo>
                    <a:pt x="28" y="1"/>
                    <a:pt x="3" y="0"/>
                    <a:pt x="2" y="0"/>
                  </a:cubicBezTo>
                  <a:lnTo>
                    <a:pt x="2" y="19"/>
                  </a:lnTo>
                  <a:lnTo>
                    <a:pt x="25" y="19"/>
                  </a:lnTo>
                  <a:lnTo>
                    <a:pt x="97" y="155"/>
                  </a:lnTo>
                  <a:cubicBezTo>
                    <a:pt x="95" y="159"/>
                    <a:pt x="85" y="180"/>
                    <a:pt x="84" y="181"/>
                  </a:cubicBezTo>
                  <a:cubicBezTo>
                    <a:pt x="72" y="202"/>
                    <a:pt x="54" y="209"/>
                    <a:pt x="41" y="209"/>
                  </a:cubicBezTo>
                  <a:cubicBezTo>
                    <a:pt x="38" y="209"/>
                    <a:pt x="38" y="209"/>
                    <a:pt x="36" y="208"/>
                  </a:cubicBezTo>
                  <a:cubicBezTo>
                    <a:pt x="42" y="204"/>
                    <a:pt x="45" y="197"/>
                    <a:pt x="45" y="190"/>
                  </a:cubicBezTo>
                  <a:cubicBezTo>
                    <a:pt x="45" y="175"/>
                    <a:pt x="34" y="167"/>
                    <a:pt x="23" y="167"/>
                  </a:cubicBezTo>
                  <a:cubicBezTo>
                    <a:pt x="11" y="167"/>
                    <a:pt x="0" y="175"/>
                    <a:pt x="0" y="190"/>
                  </a:cubicBezTo>
                  <a:cubicBezTo>
                    <a:pt x="0" y="209"/>
                    <a:pt x="18" y="225"/>
                    <a:pt x="41" y="225"/>
                  </a:cubicBezTo>
                  <a:cubicBezTo>
                    <a:pt x="67" y="225"/>
                    <a:pt x="94" y="210"/>
                    <a:pt x="110" y="180"/>
                  </a:cubicBezTo>
                  <a:lnTo>
                    <a:pt x="189" y="2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5" name="Freeform 464">
              <a:extLst>
                <a:ext uri="{FF2B5EF4-FFF2-40B4-BE49-F238E27FC236}">
                  <a16:creationId xmlns:a16="http://schemas.microsoft.com/office/drawing/2014/main" id="{73C04E6F-70ED-4783-A065-460B589C7E17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0249815" y="17822863"/>
              <a:ext cx="73025" cy="288925"/>
            </a:xfrm>
            <a:custGeom>
              <a:avLst/>
              <a:gdLst>
                <a:gd name="T0" fmla="*/ 6 w 90"/>
                <a:gd name="T1" fmla="*/ 0 h 349"/>
                <a:gd name="T2" fmla="*/ 0 w 90"/>
                <a:gd name="T3" fmla="*/ 4 h 349"/>
                <a:gd name="T4" fmla="*/ 3 w 90"/>
                <a:gd name="T5" fmla="*/ 10 h 349"/>
                <a:gd name="T6" fmla="*/ 66 w 90"/>
                <a:gd name="T7" fmla="*/ 174 h 349"/>
                <a:gd name="T8" fmla="*/ 6 w 90"/>
                <a:gd name="T9" fmla="*/ 336 h 349"/>
                <a:gd name="T10" fmla="*/ 0 w 90"/>
                <a:gd name="T11" fmla="*/ 344 h 349"/>
                <a:gd name="T12" fmla="*/ 4 w 90"/>
                <a:gd name="T13" fmla="*/ 349 h 349"/>
                <a:gd name="T14" fmla="*/ 65 w 90"/>
                <a:gd name="T15" fmla="*/ 282 h 349"/>
                <a:gd name="T16" fmla="*/ 90 w 90"/>
                <a:gd name="T17" fmla="*/ 175 h 349"/>
                <a:gd name="T18" fmla="*/ 6 w 90"/>
                <a:gd name="T1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9">
                  <a:moveTo>
                    <a:pt x="6" y="0"/>
                  </a:moveTo>
                  <a:cubicBezTo>
                    <a:pt x="4" y="0"/>
                    <a:pt x="0" y="0"/>
                    <a:pt x="0" y="4"/>
                  </a:cubicBezTo>
                  <a:cubicBezTo>
                    <a:pt x="0" y="6"/>
                    <a:pt x="1" y="7"/>
                    <a:pt x="3" y="10"/>
                  </a:cubicBezTo>
                  <a:cubicBezTo>
                    <a:pt x="33" y="37"/>
                    <a:pt x="66" y="84"/>
                    <a:pt x="66" y="174"/>
                  </a:cubicBezTo>
                  <a:cubicBezTo>
                    <a:pt x="66" y="247"/>
                    <a:pt x="44" y="302"/>
                    <a:pt x="6" y="336"/>
                  </a:cubicBezTo>
                  <a:cubicBezTo>
                    <a:pt x="0" y="342"/>
                    <a:pt x="0" y="343"/>
                    <a:pt x="0" y="344"/>
                  </a:cubicBezTo>
                  <a:cubicBezTo>
                    <a:pt x="0" y="346"/>
                    <a:pt x="1" y="349"/>
                    <a:pt x="4" y="349"/>
                  </a:cubicBezTo>
                  <a:cubicBezTo>
                    <a:pt x="8" y="349"/>
                    <a:pt x="42" y="326"/>
                    <a:pt x="65" y="282"/>
                  </a:cubicBezTo>
                  <a:cubicBezTo>
                    <a:pt x="80" y="253"/>
                    <a:pt x="90" y="215"/>
                    <a:pt x="90" y="175"/>
                  </a:cubicBezTo>
                  <a:cubicBezTo>
                    <a:pt x="90" y="125"/>
                    <a:pt x="75" y="49"/>
                    <a:pt x="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6" name="Freeform 465">
              <a:extLst>
                <a:ext uri="{FF2B5EF4-FFF2-40B4-BE49-F238E27FC236}">
                  <a16:creationId xmlns:a16="http://schemas.microsoft.com/office/drawing/2014/main" id="{F957B192-F9FC-41AB-B5F6-963710BFEF5B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0475240" y="17391063"/>
              <a:ext cx="214313" cy="304800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7" name="Freeform 466">
              <a:extLst>
                <a:ext uri="{FF2B5EF4-FFF2-40B4-BE49-F238E27FC236}">
                  <a16:creationId xmlns:a16="http://schemas.microsoft.com/office/drawing/2014/main" id="{5953A3D3-27E1-47C1-B4FA-C10D77DD8454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0702253" y="17394238"/>
              <a:ext cx="158750" cy="296862"/>
            </a:xfrm>
            <a:custGeom>
              <a:avLst/>
              <a:gdLst>
                <a:gd name="T0" fmla="*/ 2 w 193"/>
                <a:gd name="T1" fmla="*/ 302 h 358"/>
                <a:gd name="T2" fmla="*/ 0 w 193"/>
                <a:gd name="T3" fmla="*/ 307 h 358"/>
                <a:gd name="T4" fmla="*/ 6 w 193"/>
                <a:gd name="T5" fmla="*/ 314 h 358"/>
                <a:gd name="T6" fmla="*/ 24 w 193"/>
                <a:gd name="T7" fmla="*/ 298 h 358"/>
                <a:gd name="T8" fmla="*/ 42 w 193"/>
                <a:gd name="T9" fmla="*/ 281 h 358"/>
                <a:gd name="T10" fmla="*/ 98 w 193"/>
                <a:gd name="T11" fmla="*/ 358 h 358"/>
                <a:gd name="T12" fmla="*/ 145 w 193"/>
                <a:gd name="T13" fmla="*/ 339 h 358"/>
                <a:gd name="T14" fmla="*/ 176 w 193"/>
                <a:gd name="T15" fmla="*/ 309 h 358"/>
                <a:gd name="T16" fmla="*/ 170 w 193"/>
                <a:gd name="T17" fmla="*/ 303 h 358"/>
                <a:gd name="T18" fmla="*/ 163 w 193"/>
                <a:gd name="T19" fmla="*/ 308 h 358"/>
                <a:gd name="T20" fmla="*/ 99 w 193"/>
                <a:gd name="T21" fmla="*/ 347 h 358"/>
                <a:gd name="T22" fmla="*/ 68 w 193"/>
                <a:gd name="T23" fmla="*/ 282 h 358"/>
                <a:gd name="T24" fmla="*/ 71 w 193"/>
                <a:gd name="T25" fmla="*/ 254 h 358"/>
                <a:gd name="T26" fmla="*/ 82 w 193"/>
                <a:gd name="T27" fmla="*/ 241 h 358"/>
                <a:gd name="T28" fmla="*/ 193 w 193"/>
                <a:gd name="T29" fmla="*/ 39 h 358"/>
                <a:gd name="T30" fmla="*/ 163 w 193"/>
                <a:gd name="T31" fmla="*/ 0 h 358"/>
                <a:gd name="T32" fmla="*/ 80 w 193"/>
                <a:gd name="T33" fmla="*/ 94 h 358"/>
                <a:gd name="T34" fmla="*/ 41 w 193"/>
                <a:gd name="T35" fmla="*/ 266 h 358"/>
                <a:gd name="T36" fmla="*/ 2 w 193"/>
                <a:gd name="T37" fmla="*/ 302 h 358"/>
                <a:gd name="T38" fmla="*/ 73 w 193"/>
                <a:gd name="T39" fmla="*/ 233 h 358"/>
                <a:gd name="T40" fmla="*/ 124 w 193"/>
                <a:gd name="T41" fmla="*/ 58 h 358"/>
                <a:gd name="T42" fmla="*/ 164 w 193"/>
                <a:gd name="T43" fmla="*/ 11 h 358"/>
                <a:gd name="T44" fmla="*/ 181 w 193"/>
                <a:gd name="T45" fmla="*/ 37 h 358"/>
                <a:gd name="T46" fmla="*/ 73 w 193"/>
                <a:gd name="T47" fmla="*/ 23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358">
                  <a:moveTo>
                    <a:pt x="2" y="302"/>
                  </a:moveTo>
                  <a:cubicBezTo>
                    <a:pt x="1" y="304"/>
                    <a:pt x="0" y="305"/>
                    <a:pt x="0" y="307"/>
                  </a:cubicBezTo>
                  <a:cubicBezTo>
                    <a:pt x="0" y="310"/>
                    <a:pt x="3" y="314"/>
                    <a:pt x="6" y="314"/>
                  </a:cubicBezTo>
                  <a:cubicBezTo>
                    <a:pt x="8" y="314"/>
                    <a:pt x="10" y="312"/>
                    <a:pt x="24" y="298"/>
                  </a:cubicBezTo>
                  <a:cubicBezTo>
                    <a:pt x="28" y="295"/>
                    <a:pt x="38" y="285"/>
                    <a:pt x="42" y="281"/>
                  </a:cubicBezTo>
                  <a:cubicBezTo>
                    <a:pt x="47" y="321"/>
                    <a:pt x="61" y="358"/>
                    <a:pt x="98" y="358"/>
                  </a:cubicBezTo>
                  <a:cubicBezTo>
                    <a:pt x="118" y="358"/>
                    <a:pt x="135" y="346"/>
                    <a:pt x="145" y="339"/>
                  </a:cubicBezTo>
                  <a:cubicBezTo>
                    <a:pt x="152" y="334"/>
                    <a:pt x="176" y="314"/>
                    <a:pt x="176" y="309"/>
                  </a:cubicBezTo>
                  <a:cubicBezTo>
                    <a:pt x="176" y="308"/>
                    <a:pt x="174" y="303"/>
                    <a:pt x="170" y="303"/>
                  </a:cubicBezTo>
                  <a:cubicBezTo>
                    <a:pt x="168" y="303"/>
                    <a:pt x="168" y="304"/>
                    <a:pt x="163" y="308"/>
                  </a:cubicBezTo>
                  <a:cubicBezTo>
                    <a:pt x="132" y="339"/>
                    <a:pt x="113" y="347"/>
                    <a:pt x="99" y="347"/>
                  </a:cubicBezTo>
                  <a:cubicBezTo>
                    <a:pt x="76" y="347"/>
                    <a:pt x="68" y="321"/>
                    <a:pt x="68" y="282"/>
                  </a:cubicBezTo>
                  <a:cubicBezTo>
                    <a:pt x="68" y="279"/>
                    <a:pt x="69" y="256"/>
                    <a:pt x="71" y="254"/>
                  </a:cubicBezTo>
                  <a:cubicBezTo>
                    <a:pt x="72" y="252"/>
                    <a:pt x="72" y="251"/>
                    <a:pt x="82" y="241"/>
                  </a:cubicBezTo>
                  <a:cubicBezTo>
                    <a:pt x="122" y="201"/>
                    <a:pt x="193" y="116"/>
                    <a:pt x="193" y="39"/>
                  </a:cubicBezTo>
                  <a:cubicBezTo>
                    <a:pt x="193" y="31"/>
                    <a:pt x="193" y="0"/>
                    <a:pt x="163" y="0"/>
                  </a:cubicBezTo>
                  <a:cubicBezTo>
                    <a:pt x="122" y="0"/>
                    <a:pt x="85" y="82"/>
                    <a:pt x="80" y="94"/>
                  </a:cubicBezTo>
                  <a:cubicBezTo>
                    <a:pt x="56" y="148"/>
                    <a:pt x="41" y="207"/>
                    <a:pt x="41" y="266"/>
                  </a:cubicBezTo>
                  <a:lnTo>
                    <a:pt x="2" y="302"/>
                  </a:lnTo>
                  <a:close/>
                  <a:moveTo>
                    <a:pt x="73" y="233"/>
                  </a:moveTo>
                  <a:cubicBezTo>
                    <a:pt x="74" y="227"/>
                    <a:pt x="96" y="116"/>
                    <a:pt x="124" y="58"/>
                  </a:cubicBezTo>
                  <a:cubicBezTo>
                    <a:pt x="137" y="31"/>
                    <a:pt x="148" y="11"/>
                    <a:pt x="164" y="11"/>
                  </a:cubicBezTo>
                  <a:cubicBezTo>
                    <a:pt x="181" y="11"/>
                    <a:pt x="181" y="29"/>
                    <a:pt x="181" y="37"/>
                  </a:cubicBezTo>
                  <a:cubicBezTo>
                    <a:pt x="181" y="120"/>
                    <a:pt x="97" y="208"/>
                    <a:pt x="73" y="2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8" name="Rectangle 467">
              <a:extLst>
                <a:ext uri="{FF2B5EF4-FFF2-40B4-BE49-F238E27FC236}">
                  <a16:creationId xmlns:a16="http://schemas.microsoft.com/office/drawing/2014/main" id="{E7049307-9614-41B7-93CB-204A81FECFE9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426028" y="17853025"/>
              <a:ext cx="474663" cy="17462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9" name="Freeform 468">
              <a:extLst>
                <a:ext uri="{FF2B5EF4-FFF2-40B4-BE49-F238E27FC236}">
                  <a16:creationId xmlns:a16="http://schemas.microsoft.com/office/drawing/2014/main" id="{D48CEF1D-5526-4528-9CD0-21B7502926FC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1903" y="17953038"/>
              <a:ext cx="215900" cy="304800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8 h 368"/>
                <a:gd name="T16" fmla="*/ 79 w 263"/>
                <a:gd name="T17" fmla="*/ 96 h 368"/>
                <a:gd name="T18" fmla="*/ 105 w 263"/>
                <a:gd name="T19" fmla="*/ 69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7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3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49"/>
                    <a:pt x="216" y="0"/>
                    <a:pt x="155" y="0"/>
                  </a:cubicBezTo>
                  <a:cubicBezTo>
                    <a:pt x="83" y="0"/>
                    <a:pt x="60" y="64"/>
                    <a:pt x="60" y="78"/>
                  </a:cubicBezTo>
                  <a:cubicBezTo>
                    <a:pt x="60" y="85"/>
                    <a:pt x="64" y="96"/>
                    <a:pt x="79" y="96"/>
                  </a:cubicBezTo>
                  <a:cubicBezTo>
                    <a:pt x="95" y="96"/>
                    <a:pt x="105" y="81"/>
                    <a:pt x="105" y="69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2"/>
                    <a:pt x="39" y="297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1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0" name="Freeform 469">
              <a:extLst>
                <a:ext uri="{FF2B5EF4-FFF2-40B4-BE49-F238E27FC236}">
                  <a16:creationId xmlns:a16="http://schemas.microsoft.com/office/drawing/2014/main" id="{70E914EC-8D2B-44BE-BE65-329669F3AF8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0687965" y="17962563"/>
              <a:ext cx="201613" cy="290512"/>
            </a:xfrm>
            <a:custGeom>
              <a:avLst/>
              <a:gdLst>
                <a:gd name="T0" fmla="*/ 116 w 245"/>
                <a:gd name="T1" fmla="*/ 5 h 351"/>
                <a:gd name="T2" fmla="*/ 109 w 245"/>
                <a:gd name="T3" fmla="*/ 0 h 351"/>
                <a:gd name="T4" fmla="*/ 48 w 245"/>
                <a:gd name="T5" fmla="*/ 5 h 351"/>
                <a:gd name="T6" fmla="*/ 39 w 245"/>
                <a:gd name="T7" fmla="*/ 14 h 351"/>
                <a:gd name="T8" fmla="*/ 51 w 245"/>
                <a:gd name="T9" fmla="*/ 20 h 351"/>
                <a:gd name="T10" fmla="*/ 76 w 245"/>
                <a:gd name="T11" fmla="*/ 29 h 351"/>
                <a:gd name="T12" fmla="*/ 74 w 245"/>
                <a:gd name="T13" fmla="*/ 39 h 351"/>
                <a:gd name="T14" fmla="*/ 2 w 245"/>
                <a:gd name="T15" fmla="*/ 326 h 351"/>
                <a:gd name="T16" fmla="*/ 0 w 245"/>
                <a:gd name="T17" fmla="*/ 337 h 351"/>
                <a:gd name="T18" fmla="*/ 15 w 245"/>
                <a:gd name="T19" fmla="*/ 351 h 351"/>
                <a:gd name="T20" fmla="*/ 33 w 245"/>
                <a:gd name="T21" fmla="*/ 338 h 351"/>
                <a:gd name="T22" fmla="*/ 42 w 245"/>
                <a:gd name="T23" fmla="*/ 300 h 351"/>
                <a:gd name="T24" fmla="*/ 53 w 245"/>
                <a:gd name="T25" fmla="*/ 255 h 351"/>
                <a:gd name="T26" fmla="*/ 62 w 245"/>
                <a:gd name="T27" fmla="*/ 222 h 351"/>
                <a:gd name="T28" fmla="*/ 67 w 245"/>
                <a:gd name="T29" fmla="*/ 200 h 351"/>
                <a:gd name="T30" fmla="*/ 101 w 245"/>
                <a:gd name="T31" fmla="*/ 154 h 351"/>
                <a:gd name="T32" fmla="*/ 149 w 245"/>
                <a:gd name="T33" fmla="*/ 136 h 351"/>
                <a:gd name="T34" fmla="*/ 176 w 245"/>
                <a:gd name="T35" fmla="*/ 171 h 351"/>
                <a:gd name="T36" fmla="*/ 145 w 245"/>
                <a:gd name="T37" fmla="*/ 283 h 351"/>
                <a:gd name="T38" fmla="*/ 139 w 245"/>
                <a:gd name="T39" fmla="*/ 310 h 351"/>
                <a:gd name="T40" fmla="*/ 180 w 245"/>
                <a:gd name="T41" fmla="*/ 351 h 351"/>
                <a:gd name="T42" fmla="*/ 245 w 245"/>
                <a:gd name="T43" fmla="*/ 274 h 351"/>
                <a:gd name="T44" fmla="*/ 239 w 245"/>
                <a:gd name="T45" fmla="*/ 269 h 351"/>
                <a:gd name="T46" fmla="*/ 231 w 245"/>
                <a:gd name="T47" fmla="*/ 278 h 351"/>
                <a:gd name="T48" fmla="*/ 181 w 245"/>
                <a:gd name="T49" fmla="*/ 340 h 351"/>
                <a:gd name="T50" fmla="*/ 169 w 245"/>
                <a:gd name="T51" fmla="*/ 324 h 351"/>
                <a:gd name="T52" fmla="*/ 178 w 245"/>
                <a:gd name="T53" fmla="*/ 288 h 351"/>
                <a:gd name="T54" fmla="*/ 208 w 245"/>
                <a:gd name="T55" fmla="*/ 179 h 351"/>
                <a:gd name="T56" fmla="*/ 151 w 245"/>
                <a:gd name="T57" fmla="*/ 125 h 351"/>
                <a:gd name="T58" fmla="*/ 77 w 245"/>
                <a:gd name="T59" fmla="*/ 164 h 351"/>
                <a:gd name="T60" fmla="*/ 116 w 245"/>
                <a:gd name="T61" fmla="*/ 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351">
                  <a:moveTo>
                    <a:pt x="116" y="5"/>
                  </a:moveTo>
                  <a:cubicBezTo>
                    <a:pt x="116" y="5"/>
                    <a:pt x="116" y="0"/>
                    <a:pt x="109" y="0"/>
                  </a:cubicBezTo>
                  <a:cubicBezTo>
                    <a:pt x="98" y="0"/>
                    <a:pt x="61" y="4"/>
                    <a:pt x="48" y="5"/>
                  </a:cubicBezTo>
                  <a:cubicBezTo>
                    <a:pt x="44" y="5"/>
                    <a:pt x="39" y="6"/>
                    <a:pt x="39" y="14"/>
                  </a:cubicBezTo>
                  <a:cubicBezTo>
                    <a:pt x="39" y="20"/>
                    <a:pt x="43" y="20"/>
                    <a:pt x="51" y="20"/>
                  </a:cubicBezTo>
                  <a:cubicBezTo>
                    <a:pt x="75" y="20"/>
                    <a:pt x="76" y="24"/>
                    <a:pt x="76" y="29"/>
                  </a:cubicBezTo>
                  <a:lnTo>
                    <a:pt x="74" y="39"/>
                  </a:lnTo>
                  <a:lnTo>
                    <a:pt x="2" y="326"/>
                  </a:lnTo>
                  <a:cubicBezTo>
                    <a:pt x="0" y="333"/>
                    <a:pt x="0" y="334"/>
                    <a:pt x="0" y="337"/>
                  </a:cubicBezTo>
                  <a:cubicBezTo>
                    <a:pt x="0" y="349"/>
                    <a:pt x="10" y="351"/>
                    <a:pt x="15" y="351"/>
                  </a:cubicBezTo>
                  <a:cubicBezTo>
                    <a:pt x="23" y="351"/>
                    <a:pt x="30" y="345"/>
                    <a:pt x="33" y="338"/>
                  </a:cubicBezTo>
                  <a:lnTo>
                    <a:pt x="42" y="300"/>
                  </a:lnTo>
                  <a:lnTo>
                    <a:pt x="53" y="255"/>
                  </a:lnTo>
                  <a:cubicBezTo>
                    <a:pt x="56" y="244"/>
                    <a:pt x="59" y="233"/>
                    <a:pt x="62" y="222"/>
                  </a:cubicBezTo>
                  <a:cubicBezTo>
                    <a:pt x="63" y="219"/>
                    <a:pt x="67" y="203"/>
                    <a:pt x="67" y="200"/>
                  </a:cubicBezTo>
                  <a:cubicBezTo>
                    <a:pt x="69" y="195"/>
                    <a:pt x="84" y="167"/>
                    <a:pt x="101" y="154"/>
                  </a:cubicBezTo>
                  <a:cubicBezTo>
                    <a:pt x="112" y="146"/>
                    <a:pt x="128" y="136"/>
                    <a:pt x="149" y="136"/>
                  </a:cubicBezTo>
                  <a:cubicBezTo>
                    <a:pt x="171" y="136"/>
                    <a:pt x="176" y="153"/>
                    <a:pt x="176" y="171"/>
                  </a:cubicBezTo>
                  <a:cubicBezTo>
                    <a:pt x="176" y="198"/>
                    <a:pt x="157" y="252"/>
                    <a:pt x="145" y="283"/>
                  </a:cubicBezTo>
                  <a:cubicBezTo>
                    <a:pt x="141" y="294"/>
                    <a:pt x="139" y="300"/>
                    <a:pt x="139" y="310"/>
                  </a:cubicBezTo>
                  <a:cubicBezTo>
                    <a:pt x="139" y="334"/>
                    <a:pt x="156" y="351"/>
                    <a:pt x="180" y="351"/>
                  </a:cubicBezTo>
                  <a:cubicBezTo>
                    <a:pt x="226" y="351"/>
                    <a:pt x="245" y="278"/>
                    <a:pt x="245" y="274"/>
                  </a:cubicBezTo>
                  <a:cubicBezTo>
                    <a:pt x="245" y="269"/>
                    <a:pt x="240" y="269"/>
                    <a:pt x="239" y="269"/>
                  </a:cubicBezTo>
                  <a:cubicBezTo>
                    <a:pt x="234" y="269"/>
                    <a:pt x="234" y="271"/>
                    <a:pt x="231" y="278"/>
                  </a:cubicBezTo>
                  <a:cubicBezTo>
                    <a:pt x="224" y="305"/>
                    <a:pt x="208" y="340"/>
                    <a:pt x="181" y="340"/>
                  </a:cubicBezTo>
                  <a:cubicBezTo>
                    <a:pt x="172" y="340"/>
                    <a:pt x="169" y="335"/>
                    <a:pt x="169" y="324"/>
                  </a:cubicBezTo>
                  <a:cubicBezTo>
                    <a:pt x="169" y="311"/>
                    <a:pt x="173" y="299"/>
                    <a:pt x="178" y="288"/>
                  </a:cubicBezTo>
                  <a:cubicBezTo>
                    <a:pt x="186" y="267"/>
                    <a:pt x="208" y="208"/>
                    <a:pt x="208" y="179"/>
                  </a:cubicBezTo>
                  <a:cubicBezTo>
                    <a:pt x="208" y="146"/>
                    <a:pt x="188" y="125"/>
                    <a:pt x="151" y="125"/>
                  </a:cubicBezTo>
                  <a:cubicBezTo>
                    <a:pt x="119" y="125"/>
                    <a:pt x="95" y="141"/>
                    <a:pt x="77" y="164"/>
                  </a:cubicBezTo>
                  <a:lnTo>
                    <a:pt x="11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1" name="Freeform 470">
              <a:extLst>
                <a:ext uri="{FF2B5EF4-FFF2-40B4-BE49-F238E27FC236}">
                  <a16:creationId xmlns:a16="http://schemas.microsoft.com/office/drawing/2014/main" id="{CF1C1E3F-A8E2-4A24-92F4-FBDA631941C6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30965778" y="17781588"/>
              <a:ext cx="187325" cy="187325"/>
            </a:xfrm>
            <a:custGeom>
              <a:avLst/>
              <a:gdLst>
                <a:gd name="T0" fmla="*/ 166 w 229"/>
                <a:gd name="T1" fmla="*/ 32 h 226"/>
                <a:gd name="T2" fmla="*/ 120 w 229"/>
                <a:gd name="T3" fmla="*/ 0 h 226"/>
                <a:gd name="T4" fmla="*/ 0 w 229"/>
                <a:gd name="T5" fmla="*/ 147 h 226"/>
                <a:gd name="T6" fmla="*/ 67 w 229"/>
                <a:gd name="T7" fmla="*/ 226 h 226"/>
                <a:gd name="T8" fmla="*/ 131 w 229"/>
                <a:gd name="T9" fmla="*/ 189 h 226"/>
                <a:gd name="T10" fmla="*/ 177 w 229"/>
                <a:gd name="T11" fmla="*/ 226 h 226"/>
                <a:gd name="T12" fmla="*/ 214 w 229"/>
                <a:gd name="T13" fmla="*/ 199 h 226"/>
                <a:gd name="T14" fmla="*/ 229 w 229"/>
                <a:gd name="T15" fmla="*/ 150 h 226"/>
                <a:gd name="T16" fmla="*/ 223 w 229"/>
                <a:gd name="T17" fmla="*/ 145 h 226"/>
                <a:gd name="T18" fmla="*/ 216 w 229"/>
                <a:gd name="T19" fmla="*/ 154 h 226"/>
                <a:gd name="T20" fmla="*/ 178 w 229"/>
                <a:gd name="T21" fmla="*/ 215 h 226"/>
                <a:gd name="T22" fmla="*/ 163 w 229"/>
                <a:gd name="T23" fmla="*/ 192 h 226"/>
                <a:gd name="T24" fmla="*/ 169 w 229"/>
                <a:gd name="T25" fmla="*/ 156 h 226"/>
                <a:gd name="T26" fmla="*/ 180 w 229"/>
                <a:gd name="T27" fmla="*/ 111 h 226"/>
                <a:gd name="T28" fmla="*/ 198 w 229"/>
                <a:gd name="T29" fmla="*/ 41 h 226"/>
                <a:gd name="T30" fmla="*/ 202 w 229"/>
                <a:gd name="T31" fmla="*/ 24 h 226"/>
                <a:gd name="T32" fmla="*/ 187 w 229"/>
                <a:gd name="T33" fmla="*/ 10 h 226"/>
                <a:gd name="T34" fmla="*/ 166 w 229"/>
                <a:gd name="T35" fmla="*/ 32 h 226"/>
                <a:gd name="T36" fmla="*/ 134 w 229"/>
                <a:gd name="T37" fmla="*/ 161 h 226"/>
                <a:gd name="T38" fmla="*/ 124 w 229"/>
                <a:gd name="T39" fmla="*/ 180 h 226"/>
                <a:gd name="T40" fmla="*/ 68 w 229"/>
                <a:gd name="T41" fmla="*/ 215 h 226"/>
                <a:gd name="T42" fmla="*/ 36 w 229"/>
                <a:gd name="T43" fmla="*/ 168 h 226"/>
                <a:gd name="T44" fmla="*/ 63 w 229"/>
                <a:gd name="T45" fmla="*/ 59 h 226"/>
                <a:gd name="T46" fmla="*/ 121 w 229"/>
                <a:gd name="T47" fmla="*/ 11 h 226"/>
                <a:gd name="T48" fmla="*/ 160 w 229"/>
                <a:gd name="T49" fmla="*/ 55 h 226"/>
                <a:gd name="T50" fmla="*/ 159 w 229"/>
                <a:gd name="T51" fmla="*/ 64 h 226"/>
                <a:gd name="T52" fmla="*/ 134 w 229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226">
                  <a:moveTo>
                    <a:pt x="166" y="32"/>
                  </a:moveTo>
                  <a:cubicBezTo>
                    <a:pt x="157" y="14"/>
                    <a:pt x="143" y="0"/>
                    <a:pt x="120" y="0"/>
                  </a:cubicBezTo>
                  <a:cubicBezTo>
                    <a:pt x="62" y="0"/>
                    <a:pt x="0" y="74"/>
                    <a:pt x="0" y="147"/>
                  </a:cubicBezTo>
                  <a:cubicBezTo>
                    <a:pt x="0" y="193"/>
                    <a:pt x="28" y="226"/>
                    <a:pt x="67" y="226"/>
                  </a:cubicBezTo>
                  <a:cubicBezTo>
                    <a:pt x="77" y="226"/>
                    <a:pt x="101" y="224"/>
                    <a:pt x="131" y="189"/>
                  </a:cubicBezTo>
                  <a:cubicBezTo>
                    <a:pt x="135" y="210"/>
                    <a:pt x="153" y="226"/>
                    <a:pt x="177" y="226"/>
                  </a:cubicBezTo>
                  <a:cubicBezTo>
                    <a:pt x="194" y="226"/>
                    <a:pt x="206" y="215"/>
                    <a:pt x="214" y="199"/>
                  </a:cubicBezTo>
                  <a:cubicBezTo>
                    <a:pt x="222" y="181"/>
                    <a:pt x="229" y="151"/>
                    <a:pt x="229" y="150"/>
                  </a:cubicBezTo>
                  <a:cubicBezTo>
                    <a:pt x="229" y="145"/>
                    <a:pt x="224" y="145"/>
                    <a:pt x="223" y="145"/>
                  </a:cubicBezTo>
                  <a:cubicBezTo>
                    <a:pt x="218" y="145"/>
                    <a:pt x="217" y="147"/>
                    <a:pt x="216" y="154"/>
                  </a:cubicBezTo>
                  <a:cubicBezTo>
                    <a:pt x="207" y="186"/>
                    <a:pt x="198" y="215"/>
                    <a:pt x="178" y="215"/>
                  </a:cubicBezTo>
                  <a:cubicBezTo>
                    <a:pt x="164" y="215"/>
                    <a:pt x="163" y="202"/>
                    <a:pt x="163" y="192"/>
                  </a:cubicBezTo>
                  <a:cubicBezTo>
                    <a:pt x="163" y="181"/>
                    <a:pt x="164" y="177"/>
                    <a:pt x="169" y="156"/>
                  </a:cubicBezTo>
                  <a:cubicBezTo>
                    <a:pt x="175" y="135"/>
                    <a:pt x="176" y="130"/>
                    <a:pt x="180" y="111"/>
                  </a:cubicBezTo>
                  <a:lnTo>
                    <a:pt x="198" y="41"/>
                  </a:lnTo>
                  <a:cubicBezTo>
                    <a:pt x="202" y="27"/>
                    <a:pt x="202" y="26"/>
                    <a:pt x="202" y="24"/>
                  </a:cubicBezTo>
                  <a:cubicBezTo>
                    <a:pt x="202" y="15"/>
                    <a:pt x="196" y="10"/>
                    <a:pt x="187" y="10"/>
                  </a:cubicBezTo>
                  <a:cubicBezTo>
                    <a:pt x="175" y="10"/>
                    <a:pt x="168" y="21"/>
                    <a:pt x="166" y="32"/>
                  </a:cubicBezTo>
                  <a:close/>
                  <a:moveTo>
                    <a:pt x="134" y="161"/>
                  </a:moveTo>
                  <a:cubicBezTo>
                    <a:pt x="131" y="170"/>
                    <a:pt x="131" y="171"/>
                    <a:pt x="124" y="180"/>
                  </a:cubicBezTo>
                  <a:cubicBezTo>
                    <a:pt x="102" y="207"/>
                    <a:pt x="82" y="215"/>
                    <a:pt x="68" y="215"/>
                  </a:cubicBezTo>
                  <a:cubicBezTo>
                    <a:pt x="43" y="215"/>
                    <a:pt x="36" y="188"/>
                    <a:pt x="36" y="168"/>
                  </a:cubicBezTo>
                  <a:cubicBezTo>
                    <a:pt x="36" y="144"/>
                    <a:pt x="52" y="82"/>
                    <a:pt x="63" y="59"/>
                  </a:cubicBezTo>
                  <a:cubicBezTo>
                    <a:pt x="79" y="30"/>
                    <a:pt x="101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9" y="64"/>
                  </a:cubicBezTo>
                  <a:lnTo>
                    <a:pt x="134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2" name="Freeform 471">
              <a:extLst>
                <a:ext uri="{FF2B5EF4-FFF2-40B4-BE49-F238E27FC236}">
                  <a16:creationId xmlns:a16="http://schemas.microsoft.com/office/drawing/2014/main" id="{B7B422EC-275E-495C-82BE-9760788C11AE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31178503" y="17835563"/>
              <a:ext cx="87313" cy="193675"/>
            </a:xfrm>
            <a:custGeom>
              <a:avLst/>
              <a:gdLst>
                <a:gd name="T0" fmla="*/ 97 w 106"/>
                <a:gd name="T1" fmla="*/ 14 h 235"/>
                <a:gd name="T2" fmla="*/ 83 w 106"/>
                <a:gd name="T3" fmla="*/ 0 h 235"/>
                <a:gd name="T4" fmla="*/ 63 w 106"/>
                <a:gd name="T5" fmla="*/ 20 h 235"/>
                <a:gd name="T6" fmla="*/ 77 w 106"/>
                <a:gd name="T7" fmla="*/ 33 h 235"/>
                <a:gd name="T8" fmla="*/ 97 w 106"/>
                <a:gd name="T9" fmla="*/ 14 h 235"/>
                <a:gd name="T10" fmla="*/ 25 w 106"/>
                <a:gd name="T11" fmla="*/ 191 h 235"/>
                <a:gd name="T12" fmla="*/ 22 w 106"/>
                <a:gd name="T13" fmla="*/ 206 h 235"/>
                <a:gd name="T14" fmla="*/ 55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1 h 235"/>
                <a:gd name="T28" fmla="*/ 65 w 106"/>
                <a:gd name="T29" fmla="*/ 163 h 235"/>
                <a:gd name="T30" fmla="*/ 82 w 106"/>
                <a:gd name="T31" fmla="*/ 119 h 235"/>
                <a:gd name="T32" fmla="*/ 84 w 106"/>
                <a:gd name="T33" fmla="*/ 108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50 w 106"/>
                <a:gd name="T43" fmla="*/ 88 h 235"/>
                <a:gd name="T44" fmla="*/ 58 w 106"/>
                <a:gd name="T45" fmla="*/ 100 h 235"/>
                <a:gd name="T46" fmla="*/ 47 w 106"/>
                <a:gd name="T47" fmla="*/ 135 h 235"/>
                <a:gd name="T48" fmla="*/ 25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4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8" y="33"/>
                    <a:pt x="77" y="33"/>
                  </a:cubicBezTo>
                  <a:cubicBezTo>
                    <a:pt x="87" y="33"/>
                    <a:pt x="97" y="23"/>
                    <a:pt x="97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5"/>
                    <a:pt x="80" y="123"/>
                    <a:pt x="82" y="119"/>
                  </a:cubicBezTo>
                  <a:cubicBezTo>
                    <a:pt x="83" y="115"/>
                    <a:pt x="84" y="111"/>
                    <a:pt x="84" y="108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7" y="88"/>
                    <a:pt x="50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3" name="Freeform 472">
              <a:extLst>
                <a:ext uri="{FF2B5EF4-FFF2-40B4-BE49-F238E27FC236}">
                  <a16:creationId xmlns:a16="http://schemas.microsoft.com/office/drawing/2014/main" id="{F098A849-9705-4D2D-A327-C6DB2958C23F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31316615" y="17786350"/>
              <a:ext cx="215900" cy="182562"/>
            </a:xfrm>
            <a:custGeom>
              <a:avLst/>
              <a:gdLst>
                <a:gd name="T0" fmla="*/ 240 w 264"/>
                <a:gd name="T1" fmla="*/ 29 h 220"/>
                <a:gd name="T2" fmla="*/ 264 w 264"/>
                <a:gd name="T3" fmla="*/ 12 h 220"/>
                <a:gd name="T4" fmla="*/ 245 w 264"/>
                <a:gd name="T5" fmla="*/ 0 h 220"/>
                <a:gd name="T6" fmla="*/ 131 w 264"/>
                <a:gd name="T7" fmla="*/ 0 h 220"/>
                <a:gd name="T8" fmla="*/ 0 w 264"/>
                <a:gd name="T9" fmla="*/ 142 h 220"/>
                <a:gd name="T10" fmla="*/ 75 w 264"/>
                <a:gd name="T11" fmla="*/ 220 h 220"/>
                <a:gd name="T12" fmla="*/ 200 w 264"/>
                <a:gd name="T13" fmla="*/ 83 h 220"/>
                <a:gd name="T14" fmla="*/ 185 w 264"/>
                <a:gd name="T15" fmla="*/ 29 h 220"/>
                <a:gd name="T16" fmla="*/ 240 w 264"/>
                <a:gd name="T17" fmla="*/ 29 h 220"/>
                <a:gd name="T18" fmla="*/ 76 w 264"/>
                <a:gd name="T19" fmla="*/ 209 h 220"/>
                <a:gd name="T20" fmla="*/ 31 w 264"/>
                <a:gd name="T21" fmla="*/ 155 h 220"/>
                <a:gd name="T22" fmla="*/ 55 w 264"/>
                <a:gd name="T23" fmla="*/ 70 h 220"/>
                <a:gd name="T24" fmla="*/ 123 w 264"/>
                <a:gd name="T25" fmla="*/ 29 h 220"/>
                <a:gd name="T26" fmla="*/ 168 w 264"/>
                <a:gd name="T27" fmla="*/ 77 h 220"/>
                <a:gd name="T28" fmla="*/ 142 w 264"/>
                <a:gd name="T29" fmla="*/ 167 h 220"/>
                <a:gd name="T30" fmla="*/ 76 w 264"/>
                <a:gd name="T31" fmla="*/ 20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20">
                  <a:moveTo>
                    <a:pt x="240" y="29"/>
                  </a:moveTo>
                  <a:cubicBezTo>
                    <a:pt x="246" y="29"/>
                    <a:pt x="264" y="29"/>
                    <a:pt x="264" y="12"/>
                  </a:cubicBezTo>
                  <a:cubicBezTo>
                    <a:pt x="264" y="0"/>
                    <a:pt x="254" y="0"/>
                    <a:pt x="245" y="0"/>
                  </a:cubicBezTo>
                  <a:lnTo>
                    <a:pt x="131" y="0"/>
                  </a:lnTo>
                  <a:cubicBezTo>
                    <a:pt x="56" y="0"/>
                    <a:pt x="0" y="82"/>
                    <a:pt x="0" y="142"/>
                  </a:cubicBezTo>
                  <a:cubicBezTo>
                    <a:pt x="0" y="185"/>
                    <a:pt x="30" y="220"/>
                    <a:pt x="75" y="220"/>
                  </a:cubicBezTo>
                  <a:cubicBezTo>
                    <a:pt x="134" y="220"/>
                    <a:pt x="200" y="160"/>
                    <a:pt x="200" y="83"/>
                  </a:cubicBezTo>
                  <a:cubicBezTo>
                    <a:pt x="200" y="75"/>
                    <a:pt x="200" y="51"/>
                    <a:pt x="185" y="29"/>
                  </a:cubicBezTo>
                  <a:lnTo>
                    <a:pt x="240" y="29"/>
                  </a:lnTo>
                  <a:close/>
                  <a:moveTo>
                    <a:pt x="76" y="209"/>
                  </a:moveTo>
                  <a:cubicBezTo>
                    <a:pt x="51" y="209"/>
                    <a:pt x="31" y="191"/>
                    <a:pt x="31" y="155"/>
                  </a:cubicBezTo>
                  <a:cubicBezTo>
                    <a:pt x="31" y="141"/>
                    <a:pt x="37" y="100"/>
                    <a:pt x="55" y="70"/>
                  </a:cubicBezTo>
                  <a:cubicBezTo>
                    <a:pt x="76" y="36"/>
                    <a:pt x="106" y="29"/>
                    <a:pt x="123" y="29"/>
                  </a:cubicBezTo>
                  <a:cubicBezTo>
                    <a:pt x="164" y="29"/>
                    <a:pt x="168" y="62"/>
                    <a:pt x="168" y="77"/>
                  </a:cubicBezTo>
                  <a:cubicBezTo>
                    <a:pt x="168" y="101"/>
                    <a:pt x="158" y="142"/>
                    <a:pt x="142" y="167"/>
                  </a:cubicBezTo>
                  <a:cubicBezTo>
                    <a:pt x="122" y="196"/>
                    <a:pt x="95" y="209"/>
                    <a:pt x="76" y="2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4" name="Freeform 473">
              <a:extLst>
                <a:ext uri="{FF2B5EF4-FFF2-40B4-BE49-F238E27FC236}">
                  <a16:creationId xmlns:a16="http://schemas.microsoft.com/office/drawing/2014/main" id="{0E0ACC7C-273C-4EA8-BA9D-C4F3C9AD4B1C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1562678" y="17632363"/>
              <a:ext cx="71438" cy="150812"/>
            </a:xfrm>
            <a:custGeom>
              <a:avLst/>
              <a:gdLst>
                <a:gd name="T0" fmla="*/ 84 w 87"/>
                <a:gd name="T1" fmla="*/ 31 h 181"/>
                <a:gd name="T2" fmla="*/ 87 w 87"/>
                <a:gd name="T3" fmla="*/ 19 h 181"/>
                <a:gd name="T4" fmla="*/ 67 w 87"/>
                <a:gd name="T5" fmla="*/ 0 h 181"/>
                <a:gd name="T6" fmla="*/ 48 w 87"/>
                <a:gd name="T7" fmla="*/ 17 h 181"/>
                <a:gd name="T8" fmla="*/ 1 w 87"/>
                <a:gd name="T9" fmla="*/ 168 h 181"/>
                <a:gd name="T10" fmla="*/ 0 w 87"/>
                <a:gd name="T11" fmla="*/ 173 h 181"/>
                <a:gd name="T12" fmla="*/ 13 w 87"/>
                <a:gd name="T13" fmla="*/ 181 h 181"/>
                <a:gd name="T14" fmla="*/ 19 w 87"/>
                <a:gd name="T15" fmla="*/ 175 h 181"/>
                <a:gd name="T16" fmla="*/ 84 w 87"/>
                <a:gd name="T1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81">
                  <a:moveTo>
                    <a:pt x="84" y="31"/>
                  </a:moveTo>
                  <a:cubicBezTo>
                    <a:pt x="87" y="25"/>
                    <a:pt x="87" y="22"/>
                    <a:pt x="87" y="19"/>
                  </a:cubicBezTo>
                  <a:cubicBezTo>
                    <a:pt x="87" y="9"/>
                    <a:pt x="78" y="0"/>
                    <a:pt x="67" y="0"/>
                  </a:cubicBezTo>
                  <a:cubicBezTo>
                    <a:pt x="53" y="0"/>
                    <a:pt x="49" y="11"/>
                    <a:pt x="48" y="17"/>
                  </a:cubicBezTo>
                  <a:lnTo>
                    <a:pt x="1" y="168"/>
                  </a:lnTo>
                  <a:cubicBezTo>
                    <a:pt x="1" y="168"/>
                    <a:pt x="0" y="173"/>
                    <a:pt x="0" y="173"/>
                  </a:cubicBezTo>
                  <a:cubicBezTo>
                    <a:pt x="0" y="177"/>
                    <a:pt x="11" y="181"/>
                    <a:pt x="13" y="181"/>
                  </a:cubicBezTo>
                  <a:cubicBezTo>
                    <a:pt x="16" y="181"/>
                    <a:pt x="16" y="180"/>
                    <a:pt x="19" y="175"/>
                  </a:cubicBezTo>
                  <a:lnTo>
                    <a:pt x="84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474">
              <a:extLst>
                <a:ext uri="{FF2B5EF4-FFF2-40B4-BE49-F238E27FC236}">
                  <a16:creationId xmlns:a16="http://schemas.microsoft.com/office/drawing/2014/main" id="{BB6F9B73-B944-4D78-BEFA-1CB08C0C2E8B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1703965" y="17656175"/>
              <a:ext cx="95250" cy="41275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475">
              <a:extLst>
                <a:ext uri="{FF2B5EF4-FFF2-40B4-BE49-F238E27FC236}">
                  <a16:creationId xmlns:a16="http://schemas.microsoft.com/office/drawing/2014/main" id="{EA66964E-6E9A-4B43-90BA-9955F053333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1867478" y="17656175"/>
              <a:ext cx="92075" cy="412750"/>
            </a:xfrm>
            <a:custGeom>
              <a:avLst/>
              <a:gdLst>
                <a:gd name="T0" fmla="*/ 108 w 111"/>
                <a:gd name="T1" fmla="*/ 19 h 499"/>
                <a:gd name="T2" fmla="*/ 111 w 111"/>
                <a:gd name="T3" fmla="*/ 10 h 499"/>
                <a:gd name="T4" fmla="*/ 101 w 111"/>
                <a:gd name="T5" fmla="*/ 0 h 499"/>
                <a:gd name="T6" fmla="*/ 89 w 111"/>
                <a:gd name="T7" fmla="*/ 11 h 499"/>
                <a:gd name="T8" fmla="*/ 2 w 111"/>
                <a:gd name="T9" fmla="*/ 240 h 499"/>
                <a:gd name="T10" fmla="*/ 0 w 111"/>
                <a:gd name="T11" fmla="*/ 249 h 499"/>
                <a:gd name="T12" fmla="*/ 2 w 111"/>
                <a:gd name="T13" fmla="*/ 258 h 499"/>
                <a:gd name="T14" fmla="*/ 89 w 111"/>
                <a:gd name="T15" fmla="*/ 487 h 499"/>
                <a:gd name="T16" fmla="*/ 101 w 111"/>
                <a:gd name="T17" fmla="*/ 499 h 499"/>
                <a:gd name="T18" fmla="*/ 111 w 111"/>
                <a:gd name="T19" fmla="*/ 489 h 499"/>
                <a:gd name="T20" fmla="*/ 108 w 111"/>
                <a:gd name="T21" fmla="*/ 481 h 499"/>
                <a:gd name="T22" fmla="*/ 20 w 111"/>
                <a:gd name="T23" fmla="*/ 249 h 499"/>
                <a:gd name="T24" fmla="*/ 108 w 111"/>
                <a:gd name="T25" fmla="*/ 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8" y="19"/>
                  </a:moveTo>
                  <a:cubicBezTo>
                    <a:pt x="111" y="13"/>
                    <a:pt x="111" y="12"/>
                    <a:pt x="111" y="10"/>
                  </a:cubicBezTo>
                  <a:cubicBezTo>
                    <a:pt x="111" y="4"/>
                    <a:pt x="106" y="0"/>
                    <a:pt x="101" y="0"/>
                  </a:cubicBezTo>
                  <a:cubicBezTo>
                    <a:pt x="96" y="0"/>
                    <a:pt x="93" y="2"/>
                    <a:pt x="89" y="11"/>
                  </a:cubicBezTo>
                  <a:lnTo>
                    <a:pt x="2" y="240"/>
                  </a:lnTo>
                  <a:cubicBezTo>
                    <a:pt x="1" y="243"/>
                    <a:pt x="0" y="246"/>
                    <a:pt x="0" y="249"/>
                  </a:cubicBezTo>
                  <a:cubicBezTo>
                    <a:pt x="0" y="251"/>
                    <a:pt x="0" y="252"/>
                    <a:pt x="2" y="258"/>
                  </a:cubicBezTo>
                  <a:lnTo>
                    <a:pt x="89" y="487"/>
                  </a:lnTo>
                  <a:cubicBezTo>
                    <a:pt x="91" y="492"/>
                    <a:pt x="94" y="499"/>
                    <a:pt x="101" y="499"/>
                  </a:cubicBezTo>
                  <a:cubicBezTo>
                    <a:pt x="106" y="499"/>
                    <a:pt x="111" y="494"/>
                    <a:pt x="111" y="489"/>
                  </a:cubicBezTo>
                  <a:cubicBezTo>
                    <a:pt x="111" y="487"/>
                    <a:pt x="111" y="486"/>
                    <a:pt x="108" y="481"/>
                  </a:cubicBezTo>
                  <a:lnTo>
                    <a:pt x="20" y="249"/>
                  </a:lnTo>
                  <a:lnTo>
                    <a:pt x="108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476">
              <a:extLst>
                <a:ext uri="{FF2B5EF4-FFF2-40B4-BE49-F238E27FC236}">
                  <a16:creationId xmlns:a16="http://schemas.microsoft.com/office/drawing/2014/main" id="{0A1ADB7E-0C0D-4D04-BA84-AFBCB2CE8F0E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31991303" y="17781588"/>
              <a:ext cx="319088" cy="185737"/>
            </a:xfrm>
            <a:custGeom>
              <a:avLst/>
              <a:gdLst>
                <a:gd name="T0" fmla="*/ 355 w 389"/>
                <a:gd name="T1" fmla="*/ 34 h 224"/>
                <a:gd name="T2" fmla="*/ 389 w 389"/>
                <a:gd name="T3" fmla="*/ 24 h 224"/>
                <a:gd name="T4" fmla="*/ 389 w 389"/>
                <a:gd name="T5" fmla="*/ 0 h 224"/>
                <a:gd name="T6" fmla="*/ 350 w 389"/>
                <a:gd name="T7" fmla="*/ 2 h 224"/>
                <a:gd name="T8" fmla="*/ 302 w 389"/>
                <a:gd name="T9" fmla="*/ 0 h 224"/>
                <a:gd name="T10" fmla="*/ 302 w 389"/>
                <a:gd name="T11" fmla="*/ 24 h 224"/>
                <a:gd name="T12" fmla="*/ 331 w 389"/>
                <a:gd name="T13" fmla="*/ 30 h 224"/>
                <a:gd name="T14" fmla="*/ 329 w 389"/>
                <a:gd name="T15" fmla="*/ 36 h 224"/>
                <a:gd name="T16" fmla="*/ 277 w 389"/>
                <a:gd name="T17" fmla="*/ 163 h 224"/>
                <a:gd name="T18" fmla="*/ 220 w 389"/>
                <a:gd name="T19" fmla="*/ 24 h 224"/>
                <a:gd name="T20" fmla="*/ 248 w 389"/>
                <a:gd name="T21" fmla="*/ 24 h 224"/>
                <a:gd name="T22" fmla="*/ 248 w 389"/>
                <a:gd name="T23" fmla="*/ 0 h 224"/>
                <a:gd name="T24" fmla="*/ 191 w 389"/>
                <a:gd name="T25" fmla="*/ 2 h 224"/>
                <a:gd name="T26" fmla="*/ 141 w 389"/>
                <a:gd name="T27" fmla="*/ 0 h 224"/>
                <a:gd name="T28" fmla="*/ 141 w 389"/>
                <a:gd name="T29" fmla="*/ 24 h 224"/>
                <a:gd name="T30" fmla="*/ 171 w 389"/>
                <a:gd name="T31" fmla="*/ 24 h 224"/>
                <a:gd name="T32" fmla="*/ 181 w 389"/>
                <a:gd name="T33" fmla="*/ 50 h 224"/>
                <a:gd name="T34" fmla="*/ 179 w 389"/>
                <a:gd name="T35" fmla="*/ 57 h 224"/>
                <a:gd name="T36" fmla="*/ 140 w 389"/>
                <a:gd name="T37" fmla="*/ 153 h 224"/>
                <a:gd name="T38" fmla="*/ 87 w 389"/>
                <a:gd name="T39" fmla="*/ 24 h 224"/>
                <a:gd name="T40" fmla="*/ 115 w 389"/>
                <a:gd name="T41" fmla="*/ 24 h 224"/>
                <a:gd name="T42" fmla="*/ 115 w 389"/>
                <a:gd name="T43" fmla="*/ 0 h 224"/>
                <a:gd name="T44" fmla="*/ 54 w 389"/>
                <a:gd name="T45" fmla="*/ 2 h 224"/>
                <a:gd name="T46" fmla="*/ 0 w 389"/>
                <a:gd name="T47" fmla="*/ 0 h 224"/>
                <a:gd name="T48" fmla="*/ 0 w 389"/>
                <a:gd name="T49" fmla="*/ 24 h 224"/>
                <a:gd name="T50" fmla="*/ 29 w 389"/>
                <a:gd name="T51" fmla="*/ 24 h 224"/>
                <a:gd name="T52" fmla="*/ 105 w 389"/>
                <a:gd name="T53" fmla="*/ 210 h 224"/>
                <a:gd name="T54" fmla="*/ 123 w 389"/>
                <a:gd name="T55" fmla="*/ 224 h 224"/>
                <a:gd name="T56" fmla="*/ 141 w 389"/>
                <a:gd name="T57" fmla="*/ 210 h 224"/>
                <a:gd name="T58" fmla="*/ 194 w 389"/>
                <a:gd name="T59" fmla="*/ 81 h 224"/>
                <a:gd name="T60" fmla="*/ 247 w 389"/>
                <a:gd name="T61" fmla="*/ 210 h 224"/>
                <a:gd name="T62" fmla="*/ 265 w 389"/>
                <a:gd name="T63" fmla="*/ 224 h 224"/>
                <a:gd name="T64" fmla="*/ 283 w 389"/>
                <a:gd name="T65" fmla="*/ 210 h 224"/>
                <a:gd name="T66" fmla="*/ 355 w 389"/>
                <a:gd name="T67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9" h="224">
                  <a:moveTo>
                    <a:pt x="355" y="34"/>
                  </a:moveTo>
                  <a:cubicBezTo>
                    <a:pt x="357" y="28"/>
                    <a:pt x="359" y="24"/>
                    <a:pt x="389" y="24"/>
                  </a:cubicBezTo>
                  <a:lnTo>
                    <a:pt x="389" y="0"/>
                  </a:lnTo>
                  <a:cubicBezTo>
                    <a:pt x="377" y="1"/>
                    <a:pt x="362" y="2"/>
                    <a:pt x="350" y="2"/>
                  </a:cubicBezTo>
                  <a:cubicBezTo>
                    <a:pt x="337" y="2"/>
                    <a:pt x="313" y="1"/>
                    <a:pt x="302" y="0"/>
                  </a:cubicBezTo>
                  <a:lnTo>
                    <a:pt x="302" y="24"/>
                  </a:lnTo>
                  <a:cubicBezTo>
                    <a:pt x="307" y="24"/>
                    <a:pt x="331" y="24"/>
                    <a:pt x="331" y="30"/>
                  </a:cubicBezTo>
                  <a:cubicBezTo>
                    <a:pt x="331" y="31"/>
                    <a:pt x="330" y="34"/>
                    <a:pt x="329" y="36"/>
                  </a:cubicBezTo>
                  <a:lnTo>
                    <a:pt x="277" y="163"/>
                  </a:lnTo>
                  <a:lnTo>
                    <a:pt x="220" y="24"/>
                  </a:lnTo>
                  <a:lnTo>
                    <a:pt x="248" y="24"/>
                  </a:lnTo>
                  <a:lnTo>
                    <a:pt x="248" y="0"/>
                  </a:lnTo>
                  <a:cubicBezTo>
                    <a:pt x="232" y="1"/>
                    <a:pt x="206" y="2"/>
                    <a:pt x="191" y="2"/>
                  </a:cubicBezTo>
                  <a:cubicBezTo>
                    <a:pt x="170" y="2"/>
                    <a:pt x="149" y="1"/>
                    <a:pt x="141" y="0"/>
                  </a:cubicBezTo>
                  <a:lnTo>
                    <a:pt x="141" y="24"/>
                  </a:lnTo>
                  <a:lnTo>
                    <a:pt x="171" y="24"/>
                  </a:lnTo>
                  <a:cubicBezTo>
                    <a:pt x="181" y="49"/>
                    <a:pt x="181" y="50"/>
                    <a:pt x="181" y="50"/>
                  </a:cubicBezTo>
                  <a:cubicBezTo>
                    <a:pt x="181" y="52"/>
                    <a:pt x="180" y="55"/>
                    <a:pt x="179" y="57"/>
                  </a:cubicBezTo>
                  <a:lnTo>
                    <a:pt x="140" y="153"/>
                  </a:lnTo>
                  <a:lnTo>
                    <a:pt x="87" y="24"/>
                  </a:lnTo>
                  <a:lnTo>
                    <a:pt x="115" y="24"/>
                  </a:lnTo>
                  <a:lnTo>
                    <a:pt x="115" y="0"/>
                  </a:lnTo>
                  <a:cubicBezTo>
                    <a:pt x="95" y="1"/>
                    <a:pt x="75" y="2"/>
                    <a:pt x="54" y="2"/>
                  </a:cubicBezTo>
                  <a:cubicBezTo>
                    <a:pt x="39" y="2"/>
                    <a:pt x="17" y="1"/>
                    <a:pt x="0" y="0"/>
                  </a:cubicBezTo>
                  <a:lnTo>
                    <a:pt x="0" y="24"/>
                  </a:lnTo>
                  <a:lnTo>
                    <a:pt x="29" y="24"/>
                  </a:lnTo>
                  <a:lnTo>
                    <a:pt x="105" y="210"/>
                  </a:lnTo>
                  <a:cubicBezTo>
                    <a:pt x="109" y="219"/>
                    <a:pt x="111" y="224"/>
                    <a:pt x="123" y="224"/>
                  </a:cubicBezTo>
                  <a:cubicBezTo>
                    <a:pt x="136" y="224"/>
                    <a:pt x="138" y="219"/>
                    <a:pt x="141" y="210"/>
                  </a:cubicBezTo>
                  <a:lnTo>
                    <a:pt x="194" y="81"/>
                  </a:lnTo>
                  <a:lnTo>
                    <a:pt x="247" y="210"/>
                  </a:lnTo>
                  <a:cubicBezTo>
                    <a:pt x="251" y="219"/>
                    <a:pt x="253" y="224"/>
                    <a:pt x="265" y="224"/>
                  </a:cubicBezTo>
                  <a:cubicBezTo>
                    <a:pt x="277" y="224"/>
                    <a:pt x="279" y="219"/>
                    <a:pt x="283" y="210"/>
                  </a:cubicBezTo>
                  <a:lnTo>
                    <a:pt x="355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477">
              <a:extLst>
                <a:ext uri="{FF2B5EF4-FFF2-40B4-BE49-F238E27FC236}">
                  <a16:creationId xmlns:a16="http://schemas.microsoft.com/office/drawing/2014/main" id="{7CA862EF-7349-48A5-8D0B-E605C6D6EA86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2334203" y="17835563"/>
              <a:ext cx="85725" cy="193675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9"/>
                    <a:pt x="53" y="191"/>
                  </a:cubicBezTo>
                  <a:cubicBezTo>
                    <a:pt x="56" y="181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6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9" name="Freeform 478">
              <a:extLst>
                <a:ext uri="{FF2B5EF4-FFF2-40B4-BE49-F238E27FC236}">
                  <a16:creationId xmlns:a16="http://schemas.microsoft.com/office/drawing/2014/main" id="{B5B0F9C8-DFD6-44EE-B76A-A79AAE2CACB2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2491365" y="17921288"/>
              <a:ext cx="47625" cy="123825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0" name="Freeform 479">
              <a:extLst>
                <a:ext uri="{FF2B5EF4-FFF2-40B4-BE49-F238E27FC236}">
                  <a16:creationId xmlns:a16="http://schemas.microsoft.com/office/drawing/2014/main" id="{DC81A139-BCFE-4159-8025-EB6A7CA6303B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2646940" y="17781588"/>
              <a:ext cx="230188" cy="184150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8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1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8 w 281"/>
                <a:gd name="T45" fmla="*/ 222 h 222"/>
                <a:gd name="T46" fmla="*/ 98 w 281"/>
                <a:gd name="T47" fmla="*/ 198 h 222"/>
                <a:gd name="T48" fmla="*/ 79 w 281"/>
                <a:gd name="T49" fmla="*/ 193 h 222"/>
                <a:gd name="T50" fmla="*/ 83 w 281"/>
                <a:gd name="T51" fmla="*/ 188 h 222"/>
                <a:gd name="T52" fmla="*/ 131 w 281"/>
                <a:gd name="T53" fmla="*/ 134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6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7" y="27"/>
                    <a:pt x="230" y="24"/>
                    <a:pt x="271" y="24"/>
                  </a:cubicBezTo>
                  <a:lnTo>
                    <a:pt x="271" y="0"/>
                  </a:lnTo>
                  <a:cubicBezTo>
                    <a:pt x="254" y="1"/>
                    <a:pt x="228" y="2"/>
                    <a:pt x="225" y="2"/>
                  </a:cubicBezTo>
                  <a:cubicBezTo>
                    <a:pt x="213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4" y="2"/>
                    <a:pt x="58" y="2"/>
                  </a:cubicBezTo>
                  <a:cubicBezTo>
                    <a:pt x="42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1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8" y="221"/>
                    <a:pt x="44" y="220"/>
                    <a:pt x="46" y="220"/>
                  </a:cubicBezTo>
                  <a:cubicBezTo>
                    <a:pt x="59" y="220"/>
                    <a:pt x="88" y="221"/>
                    <a:pt x="98" y="222"/>
                  </a:cubicBezTo>
                  <a:lnTo>
                    <a:pt x="98" y="198"/>
                  </a:lnTo>
                  <a:cubicBezTo>
                    <a:pt x="89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3" y="188"/>
                  </a:cubicBezTo>
                  <a:lnTo>
                    <a:pt x="131" y="134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10" y="220"/>
                    <a:pt x="226" y="220"/>
                  </a:cubicBezTo>
                  <a:cubicBezTo>
                    <a:pt x="242" y="220"/>
                    <a:pt x="265" y="221"/>
                    <a:pt x="281" y="222"/>
                  </a:cubicBezTo>
                  <a:lnTo>
                    <a:pt x="281" y="198"/>
                  </a:lnTo>
                  <a:lnTo>
                    <a:pt x="246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480">
              <a:extLst>
                <a:ext uri="{FF2B5EF4-FFF2-40B4-BE49-F238E27FC236}">
                  <a16:creationId xmlns:a16="http://schemas.microsoft.com/office/drawing/2014/main" id="{794493F2-3B16-4173-8DF3-A63DD4823E05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2908878" y="17656175"/>
              <a:ext cx="90488" cy="412750"/>
            </a:xfrm>
            <a:custGeom>
              <a:avLst/>
              <a:gdLst>
                <a:gd name="T0" fmla="*/ 109 w 111"/>
                <a:gd name="T1" fmla="*/ 258 h 499"/>
                <a:gd name="T2" fmla="*/ 111 w 111"/>
                <a:gd name="T3" fmla="*/ 249 h 499"/>
                <a:gd name="T4" fmla="*/ 109 w 111"/>
                <a:gd name="T5" fmla="*/ 241 h 499"/>
                <a:gd name="T6" fmla="*/ 22 w 111"/>
                <a:gd name="T7" fmla="*/ 11 h 499"/>
                <a:gd name="T8" fmla="*/ 10 w 111"/>
                <a:gd name="T9" fmla="*/ 0 h 499"/>
                <a:gd name="T10" fmla="*/ 0 w 111"/>
                <a:gd name="T11" fmla="*/ 10 h 499"/>
                <a:gd name="T12" fmla="*/ 3 w 111"/>
                <a:gd name="T13" fmla="*/ 18 h 499"/>
                <a:gd name="T14" fmla="*/ 91 w 111"/>
                <a:gd name="T15" fmla="*/ 249 h 499"/>
                <a:gd name="T16" fmla="*/ 3 w 111"/>
                <a:gd name="T17" fmla="*/ 480 h 499"/>
                <a:gd name="T18" fmla="*/ 0 w 111"/>
                <a:gd name="T19" fmla="*/ 489 h 499"/>
                <a:gd name="T20" fmla="*/ 10 w 111"/>
                <a:gd name="T21" fmla="*/ 499 h 499"/>
                <a:gd name="T22" fmla="*/ 21 w 111"/>
                <a:gd name="T23" fmla="*/ 489 h 499"/>
                <a:gd name="T24" fmla="*/ 109 w 111"/>
                <a:gd name="T25" fmla="*/ 25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99">
                  <a:moveTo>
                    <a:pt x="109" y="258"/>
                  </a:moveTo>
                  <a:cubicBezTo>
                    <a:pt x="111" y="252"/>
                    <a:pt x="111" y="251"/>
                    <a:pt x="111" y="249"/>
                  </a:cubicBezTo>
                  <a:cubicBezTo>
                    <a:pt x="111" y="248"/>
                    <a:pt x="111" y="247"/>
                    <a:pt x="109" y="241"/>
                  </a:cubicBezTo>
                  <a:lnTo>
                    <a:pt x="22" y="11"/>
                  </a:lnTo>
                  <a:cubicBezTo>
                    <a:pt x="19" y="3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"/>
                    <a:pt x="0" y="12"/>
                    <a:pt x="3" y="18"/>
                  </a:cubicBezTo>
                  <a:lnTo>
                    <a:pt x="91" y="249"/>
                  </a:lnTo>
                  <a:lnTo>
                    <a:pt x="3" y="480"/>
                  </a:lnTo>
                  <a:cubicBezTo>
                    <a:pt x="0" y="485"/>
                    <a:pt x="0" y="486"/>
                    <a:pt x="0" y="489"/>
                  </a:cubicBezTo>
                  <a:cubicBezTo>
                    <a:pt x="0" y="494"/>
                    <a:pt x="5" y="499"/>
                    <a:pt x="10" y="499"/>
                  </a:cubicBezTo>
                  <a:cubicBezTo>
                    <a:pt x="17" y="499"/>
                    <a:pt x="19" y="494"/>
                    <a:pt x="21" y="489"/>
                  </a:cubicBezTo>
                  <a:lnTo>
                    <a:pt x="109" y="25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481">
              <a:extLst>
                <a:ext uri="{FF2B5EF4-FFF2-40B4-BE49-F238E27FC236}">
                  <a16:creationId xmlns:a16="http://schemas.microsoft.com/office/drawing/2014/main" id="{ED0F95A4-3B2B-4B81-91CD-69104D06A75B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33067628" y="17656175"/>
              <a:ext cx="95250" cy="412750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6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Oval 482">
              <a:extLst>
                <a:ext uri="{FF2B5EF4-FFF2-40B4-BE49-F238E27FC236}">
                  <a16:creationId xmlns:a16="http://schemas.microsoft.com/office/drawing/2014/main" id="{977B46C4-393B-44CE-9D43-0D593D09EAE6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3329565" y="17840325"/>
              <a:ext cx="42863" cy="4445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4" name="Freeform 483">
              <a:extLst>
                <a:ext uri="{FF2B5EF4-FFF2-40B4-BE49-F238E27FC236}">
                  <a16:creationId xmlns:a16="http://schemas.microsoft.com/office/drawing/2014/main" id="{AAFBF584-59D8-4E02-BB84-B755FAD6E348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3507365" y="17781588"/>
              <a:ext cx="230188" cy="184150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3 w 281"/>
                <a:gd name="T15" fmla="*/ 28 h 222"/>
                <a:gd name="T16" fmla="*/ 189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4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8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7" y="25"/>
                    <a:pt x="193" y="28"/>
                  </a:cubicBezTo>
                  <a:cubicBezTo>
                    <a:pt x="191" y="31"/>
                    <a:pt x="191" y="32"/>
                    <a:pt x="189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4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85" name="Freeform 442" descr="\documentclass{article}&#10;\usepackage{amsmath}&#10;\usepackage{amssymb}&#10;\usepackage{bm}&#10;&#10;\pagestyle{empty}&#10;\begin{document}&#10;&#10;\[&#10;\Rightarrow&#10;\]&#10;&#10;\end{document}" title="IguanaTex Vector Display">
            <a:extLst>
              <a:ext uri="{FF2B5EF4-FFF2-40B4-BE49-F238E27FC236}">
                <a16:creationId xmlns:a16="http://schemas.microsoft.com/office/drawing/2014/main" id="{53CF7F37-9D87-4625-A877-42E36E4BF38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27382931" y="17874243"/>
            <a:ext cx="518171" cy="331628"/>
          </a:xfrm>
          <a:custGeom>
            <a:avLst/>
            <a:gdLst>
              <a:gd name="T0" fmla="*/ 335 w 444"/>
              <a:gd name="T1" fmla="*/ 99 h 275"/>
              <a:gd name="T2" fmla="*/ 398 w 444"/>
              <a:gd name="T3" fmla="*/ 138 h 275"/>
              <a:gd name="T4" fmla="*/ 335 w 444"/>
              <a:gd name="T5" fmla="*/ 176 h 275"/>
              <a:gd name="T6" fmla="*/ 18 w 444"/>
              <a:gd name="T7" fmla="*/ 176 h 275"/>
              <a:gd name="T8" fmla="*/ 0 w 444"/>
              <a:gd name="T9" fmla="*/ 186 h 275"/>
              <a:gd name="T10" fmla="*/ 17 w 444"/>
              <a:gd name="T11" fmla="*/ 196 h 275"/>
              <a:gd name="T12" fmla="*/ 313 w 444"/>
              <a:gd name="T13" fmla="*/ 196 h 275"/>
              <a:gd name="T14" fmla="*/ 263 w 444"/>
              <a:gd name="T15" fmla="*/ 270 h 275"/>
              <a:gd name="T16" fmla="*/ 272 w 444"/>
              <a:gd name="T17" fmla="*/ 275 h 275"/>
              <a:gd name="T18" fmla="*/ 282 w 444"/>
              <a:gd name="T19" fmla="*/ 271 h 275"/>
              <a:gd name="T20" fmla="*/ 339 w 444"/>
              <a:gd name="T21" fmla="*/ 197 h 275"/>
              <a:gd name="T22" fmla="*/ 433 w 444"/>
              <a:gd name="T23" fmla="*/ 145 h 275"/>
              <a:gd name="T24" fmla="*/ 443 w 444"/>
              <a:gd name="T25" fmla="*/ 141 h 275"/>
              <a:gd name="T26" fmla="*/ 444 w 444"/>
              <a:gd name="T27" fmla="*/ 138 h 275"/>
              <a:gd name="T28" fmla="*/ 443 w 444"/>
              <a:gd name="T29" fmla="*/ 135 h 275"/>
              <a:gd name="T30" fmla="*/ 442 w 444"/>
              <a:gd name="T31" fmla="*/ 134 h 275"/>
              <a:gd name="T32" fmla="*/ 431 w 444"/>
              <a:gd name="T33" fmla="*/ 130 h 275"/>
              <a:gd name="T34" fmla="*/ 285 w 444"/>
              <a:gd name="T35" fmla="*/ 11 h 275"/>
              <a:gd name="T36" fmla="*/ 272 w 444"/>
              <a:gd name="T37" fmla="*/ 0 h 275"/>
              <a:gd name="T38" fmla="*/ 263 w 444"/>
              <a:gd name="T39" fmla="*/ 6 h 275"/>
              <a:gd name="T40" fmla="*/ 313 w 444"/>
              <a:gd name="T41" fmla="*/ 79 h 275"/>
              <a:gd name="T42" fmla="*/ 17 w 444"/>
              <a:gd name="T43" fmla="*/ 79 h 275"/>
              <a:gd name="T44" fmla="*/ 0 w 444"/>
              <a:gd name="T45" fmla="*/ 89 h 275"/>
              <a:gd name="T46" fmla="*/ 18 w 444"/>
              <a:gd name="T47" fmla="*/ 99 h 275"/>
              <a:gd name="T48" fmla="*/ 335 w 444"/>
              <a:gd name="T49" fmla="*/ 99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44" h="275">
                <a:moveTo>
                  <a:pt x="335" y="99"/>
                </a:moveTo>
                <a:cubicBezTo>
                  <a:pt x="356" y="117"/>
                  <a:pt x="382" y="130"/>
                  <a:pt x="398" y="138"/>
                </a:cubicBezTo>
                <a:cubicBezTo>
                  <a:pt x="380" y="146"/>
                  <a:pt x="356" y="159"/>
                  <a:pt x="335" y="176"/>
                </a:cubicBezTo>
                <a:lnTo>
                  <a:pt x="18" y="176"/>
                </a:lnTo>
                <a:cubicBezTo>
                  <a:pt x="9" y="176"/>
                  <a:pt x="0" y="176"/>
                  <a:pt x="0" y="186"/>
                </a:cubicBezTo>
                <a:cubicBezTo>
                  <a:pt x="0" y="196"/>
                  <a:pt x="9" y="196"/>
                  <a:pt x="17" y="196"/>
                </a:cubicBezTo>
                <a:lnTo>
                  <a:pt x="313" y="196"/>
                </a:lnTo>
                <a:cubicBezTo>
                  <a:pt x="289" y="219"/>
                  <a:pt x="263" y="263"/>
                  <a:pt x="263" y="270"/>
                </a:cubicBezTo>
                <a:cubicBezTo>
                  <a:pt x="263" y="275"/>
                  <a:pt x="269" y="275"/>
                  <a:pt x="272" y="275"/>
                </a:cubicBezTo>
                <a:cubicBezTo>
                  <a:pt x="276" y="275"/>
                  <a:pt x="280" y="275"/>
                  <a:pt x="282" y="271"/>
                </a:cubicBezTo>
                <a:cubicBezTo>
                  <a:pt x="292" y="252"/>
                  <a:pt x="306" y="226"/>
                  <a:pt x="339" y="197"/>
                </a:cubicBezTo>
                <a:cubicBezTo>
                  <a:pt x="373" y="166"/>
                  <a:pt x="407" y="153"/>
                  <a:pt x="433" y="145"/>
                </a:cubicBezTo>
                <a:cubicBezTo>
                  <a:pt x="441" y="142"/>
                  <a:pt x="442" y="142"/>
                  <a:pt x="443" y="141"/>
                </a:cubicBezTo>
                <a:cubicBezTo>
                  <a:pt x="444" y="140"/>
                  <a:pt x="444" y="139"/>
                  <a:pt x="444" y="138"/>
                </a:cubicBezTo>
                <a:cubicBezTo>
                  <a:pt x="444" y="137"/>
                  <a:pt x="444" y="136"/>
                  <a:pt x="443" y="135"/>
                </a:cubicBezTo>
                <a:lnTo>
                  <a:pt x="442" y="134"/>
                </a:lnTo>
                <a:cubicBezTo>
                  <a:pt x="441" y="133"/>
                  <a:pt x="440" y="133"/>
                  <a:pt x="431" y="130"/>
                </a:cubicBezTo>
                <a:cubicBezTo>
                  <a:pt x="363" y="110"/>
                  <a:pt x="313" y="64"/>
                  <a:pt x="285" y="11"/>
                </a:cubicBezTo>
                <a:cubicBezTo>
                  <a:pt x="280" y="1"/>
                  <a:pt x="279" y="0"/>
                  <a:pt x="272" y="0"/>
                </a:cubicBezTo>
                <a:cubicBezTo>
                  <a:pt x="269" y="0"/>
                  <a:pt x="263" y="0"/>
                  <a:pt x="263" y="6"/>
                </a:cubicBezTo>
                <a:cubicBezTo>
                  <a:pt x="263" y="12"/>
                  <a:pt x="288" y="56"/>
                  <a:pt x="313" y="79"/>
                </a:cubicBezTo>
                <a:lnTo>
                  <a:pt x="17" y="79"/>
                </a:lnTo>
                <a:cubicBezTo>
                  <a:pt x="9" y="79"/>
                  <a:pt x="0" y="79"/>
                  <a:pt x="0" y="89"/>
                </a:cubicBezTo>
                <a:cubicBezTo>
                  <a:pt x="0" y="99"/>
                  <a:pt x="9" y="99"/>
                  <a:pt x="18" y="99"/>
                </a:cubicBezTo>
                <a:lnTo>
                  <a:pt x="335" y="99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6" name="Rectangle: Rounded Corners 885">
            <a:extLst>
              <a:ext uri="{FF2B5EF4-FFF2-40B4-BE49-F238E27FC236}">
                <a16:creationId xmlns:a16="http://schemas.microsoft.com/office/drawing/2014/main" id="{C24DF37A-F23B-41F7-B642-D8F1AD8AD417}"/>
              </a:ext>
            </a:extLst>
          </p:cNvPr>
          <p:cNvSpPr/>
          <p:nvPr/>
        </p:nvSpPr>
        <p:spPr>
          <a:xfrm>
            <a:off x="30611803" y="17449069"/>
            <a:ext cx="2828502" cy="1103727"/>
          </a:xfrm>
          <a:prstGeom prst="roundRect">
            <a:avLst/>
          </a:prstGeom>
          <a:noFill/>
          <a:ln w="38100" cap="flat">
            <a:solidFill>
              <a:srgbClr val="5F86C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87" name="Rectangle: Rounded Corners 886">
            <a:extLst>
              <a:ext uri="{FF2B5EF4-FFF2-40B4-BE49-F238E27FC236}">
                <a16:creationId xmlns:a16="http://schemas.microsoft.com/office/drawing/2014/main" id="{B7771064-E74E-44F5-B50E-6E0460A72AE8}"/>
              </a:ext>
            </a:extLst>
          </p:cNvPr>
          <p:cNvSpPr/>
          <p:nvPr/>
        </p:nvSpPr>
        <p:spPr>
          <a:xfrm>
            <a:off x="33682169" y="17706832"/>
            <a:ext cx="324000" cy="738897"/>
          </a:xfrm>
          <a:prstGeom prst="roundRect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2DE9BE59-FE5A-4E98-9DEA-1259B41E0882}"/>
              </a:ext>
            </a:extLst>
          </p:cNvPr>
          <p:cNvSpPr txBox="1"/>
          <p:nvPr/>
        </p:nvSpPr>
        <p:spPr>
          <a:xfrm>
            <a:off x="31183593" y="16950888"/>
            <a:ext cx="166903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F86CD"/>
                </a:solidFill>
              </a:rPr>
              <a:t>Scalar</a:t>
            </a:r>
            <a:endParaRPr lang="zh-CN" altLang="en-US" sz="2400" b="1" dirty="0">
              <a:solidFill>
                <a:srgbClr val="5F86CD"/>
              </a:solidFill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A210DEF0-DE42-4EC7-BA40-231AB26C04DB}"/>
              </a:ext>
            </a:extLst>
          </p:cNvPr>
          <p:cNvSpPr txBox="1"/>
          <p:nvPr/>
        </p:nvSpPr>
        <p:spPr>
          <a:xfrm>
            <a:off x="33900722" y="16956082"/>
            <a:ext cx="161586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Contains </a:t>
            </a:r>
            <a:r>
              <a:rPr lang="en-US" altLang="zh-CN" sz="2400" b="1" u="sng" dirty="0">
                <a:solidFill>
                  <a:srgbClr val="C00000"/>
                </a:solidFill>
              </a:rPr>
              <a:t>both</a:t>
            </a:r>
            <a:r>
              <a:rPr lang="en-US" altLang="zh-CN" sz="2400" b="1" dirty="0">
                <a:solidFill>
                  <a:srgbClr val="C00000"/>
                </a:solidFill>
              </a:rPr>
              <a:t> core &amp; bg. features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890" name="Rectangle: Rounded Corners 889">
            <a:extLst>
              <a:ext uri="{FF2B5EF4-FFF2-40B4-BE49-F238E27FC236}">
                <a16:creationId xmlns:a16="http://schemas.microsoft.com/office/drawing/2014/main" id="{D6C633F1-6D8A-4B97-A09A-85E7F8358CCB}"/>
              </a:ext>
            </a:extLst>
          </p:cNvPr>
          <p:cNvSpPr/>
          <p:nvPr/>
        </p:nvSpPr>
        <p:spPr>
          <a:xfrm>
            <a:off x="29493403" y="16907268"/>
            <a:ext cx="5858449" cy="1764000"/>
          </a:xfrm>
          <a:prstGeom prst="roundRect">
            <a:avLst/>
          </a:prstGeom>
          <a:noFill/>
          <a:ln w="38100" cap="flat">
            <a:solidFill>
              <a:srgbClr val="B4C7E7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1DC44B94-F7C0-4D19-897C-040817055748}"/>
              </a:ext>
            </a:extLst>
          </p:cNvPr>
          <p:cNvSpPr txBox="1"/>
          <p:nvPr/>
        </p:nvSpPr>
        <p:spPr>
          <a:xfrm>
            <a:off x="31122059" y="16458322"/>
            <a:ext cx="260113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A3BBE1"/>
                </a:solidFill>
              </a:rPr>
              <a:t>Expected gradient</a:t>
            </a:r>
            <a:endParaRPr lang="zh-CN" altLang="en-US" sz="2400" b="1" dirty="0">
              <a:solidFill>
                <a:srgbClr val="A3BBE1"/>
              </a:solidFill>
            </a:endParaRPr>
          </a:p>
        </p:txBody>
      </p:sp>
      <p:sp>
        <p:nvSpPr>
          <p:cNvPr id="892" name="Arc 891">
            <a:extLst>
              <a:ext uri="{FF2B5EF4-FFF2-40B4-BE49-F238E27FC236}">
                <a16:creationId xmlns:a16="http://schemas.microsoft.com/office/drawing/2014/main" id="{8F66B73A-0185-4F59-AE08-4C77088D8F29}"/>
              </a:ext>
            </a:extLst>
          </p:cNvPr>
          <p:cNvSpPr/>
          <p:nvPr/>
        </p:nvSpPr>
        <p:spPr>
          <a:xfrm rot="10318399" flipV="1">
            <a:off x="31369281" y="15359931"/>
            <a:ext cx="1195861" cy="1249042"/>
          </a:xfrm>
          <a:prstGeom prst="arc">
            <a:avLst>
              <a:gd name="adj1" fmla="val 17931319"/>
              <a:gd name="adj2" fmla="val 3299096"/>
            </a:avLst>
          </a:prstGeom>
          <a:ln w="44450">
            <a:solidFill>
              <a:srgbClr val="5F86CD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B4C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EF9D1F6-9EF1-4CB1-A5E9-0E024CF85B73}"/>
              </a:ext>
            </a:extLst>
          </p:cNvPr>
          <p:cNvSpPr/>
          <p:nvPr/>
        </p:nvSpPr>
        <p:spPr>
          <a:xfrm>
            <a:off x="18504824" y="5571160"/>
            <a:ext cx="8689612" cy="2214000"/>
          </a:xfrm>
          <a:prstGeom prst="roundRect">
            <a:avLst>
              <a:gd name="adj" fmla="val 9155"/>
            </a:avLst>
          </a:prstGeom>
          <a:solidFill>
            <a:srgbClr val="002060">
              <a:alpha val="14902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1213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9286"/>
  <p:tag name="ORIGINALWIDTH" val="15.98214"/>
  <p:tag name="LATEXADDIN" val="\documentclass{article}&#10;\usepackage{amsmath}&#10;\usepackage{amssymb}&#10;\usepackage{bm}&#10;&#10;\pagestyle{empty}&#10;\begin{document}&#10;&#10;\[&#10;\mathbf{x} = \mathbf{M}\mathbf{z}&#10;\]&#10;&#10;\end{document}"/>
  <p:tag name="IGUANATEXSIZE" val="28"/>
  <p:tag name="IGUANATEXCURSOR" val="15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41075"/>
  <p:tag name="ORIGINALWIDTH" val="1.982253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"/>
  <p:tag name="ORIGINALWIDTH" val="4.68752"/>
  <p:tag name="LATEXADDIN" val="\documentclass{article}&#10;\usepackage{amsmath}&#10;\usepackage{amssymb}&#10;\usepackage{bm}&#10;&#10;\pagestyle{empty}&#10;\begin{document}&#10;&#10;\[&#10;\Rightarrow&#10;\]&#10;&#10;\end{document}"/>
  <p:tag name="IGUANATEXSIZE" val="20"/>
  <p:tag name="IGUANATEXCURSOR" val="133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47411"/>
  <p:tag name="LATEXADDIN" val="\documentclass{article}&#10;\usepackage{amsmath}&#10;\usepackage{amssymb}&#10;\usepackage{bm}&#10;&#10;\pagestyle{empty}&#10;\begin{document}&#10;&#10;\[&#10;\frac{\partial \mathrm{loss}}{\partial \mathbf{w}_i} = \mathbb{E}_{(\mathbf{x},\mathbf{y})}\frac{\partial \ell}{\partial h}a_i\sigma'(\langle\mathbf{w}_i,\mathbf{x}\rangle)\cdot \mathbf{x}&#10;\]&#10;&#10;\end{document}"/>
  <p:tag name="IGUANATEXSIZE" val="20"/>
  <p:tag name="IGUANATEXCURSOR" val="150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8697"/>
  <p:tag name="ORIGINALWIDTH" val="0.9911321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41075"/>
  <p:tag name="ORIGINALWIDTH" val="1.982253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41075"/>
  <p:tag name="ORIGINALWIDTH" val="1.460608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41075"/>
  <p:tag name="ORIGINALWIDTH" val="1.460608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71528"/>
  <p:tag name="ORIGINALWIDTH" val="9.615672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64793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341"/>
  <p:tag name="ORIGINALWIDTH" val="3.477637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6406"/>
  <p:tag name="ORIGINALWIDTH" val="0.9563558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41075"/>
  <p:tag name="ORIGINALWIDTH" val="1.460608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48783"/>
  <p:tag name="ORIGINALWIDTH" val="2.973385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1032"/>
  <p:tag name="ORIGINALWIDTH" val="2.799504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27536"/>
  <p:tag name="ORIGINALWIDTH" val="0.8172503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25436"/>
  <p:tag name="ORIGINALWIDTH" val="1.912701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4626"/>
  <p:tag name="ORIGINALWIDTH" val="0.3999338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341"/>
  <p:tag name="ORIGINALWIDTH" val="1.930094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27536"/>
  <p:tag name="ORIGINALWIDTH" val="0.7998565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47411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21693"/>
  <p:tag name="ORIGINALWIDTH" val="1.738819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71528"/>
  <p:tag name="ORIGINALWIDTH" val="5.199073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41075"/>
  <p:tag name="ORIGINALWIDTH" val="1.460608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64793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46362"/>
  <p:tag name="ORIGINALWIDTH" val="2.208305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22249"/>
  <p:tag name="ORIGINALWIDTH" val="2.051806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97579"/>
  <p:tag name="ORIGINALWIDTH" val="0.9563558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65745"/>
  <p:tag name="ORIGINALWIDTH" val="2.364793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89092"/>
  <p:tag name="ORIGINALWIDTH" val="0.7824739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1.043291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1.008515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341"/>
  <p:tag name="ORIGINALWIDTH" val="3.495031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97579"/>
  <p:tag name="ORIGINALWIDTH" val="0.938962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71528"/>
  <p:tag name="ORIGINALWIDTH" val="9.615672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68944"/>
  <p:tag name="ORIGINALWIDTH" val="0.5216456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84583"/>
  <p:tag name="ORIGINALWIDTH" val="2.521293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0.9911321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1.043291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273132"/>
  <p:tag name="ORIGINALWIDTH" val="0.4694865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84583"/>
  <p:tag name="ORIGINALWIDTH" val="2.521293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551"/>
  <p:tag name="ORIGINALWIDTH" val="2.180952"/>
  <p:tag name="LATEXADDIN" val="\documentclass{article}&#10;\usepackage{amsmath}&#10;\usepackage{amssymb}&#10;\usepackage{bm}&#10;&#10;\pagestyle{empty}&#10;\begin{document}&#10;&#10;\[&#10;h(\mathbf{x})=\sum_i a_i\sigma(\langle\mathbf{w}_i,\mathbf{x}\rangle)&#10;\]&#10;&#10;\end{document}"/>
  <p:tag name="IGUANATEXSIZE" val="20"/>
  <p:tag name="IGUANATEXCURSOR" val="17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10812"/>
  <p:tag name="ORIGINALWIDTH" val="2.516482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64793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55196"/>
  <p:tag name="ORIGINALWIDTH" val="2.963856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1263"/>
  <p:tag name="ORIGINALWIDTH" val="5.946345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0315"/>
  <p:tag name="ORIGINALWIDTH" val="0.9506747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0723"/>
  <p:tag name="ORIGINALWIDTH" val="2.050462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0315"/>
  <p:tag name="ORIGINALWIDTH" val="0.9506747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70977"/>
  <p:tag name="ORIGINALWIDTH" val="2.367357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0659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0723"/>
  <p:tag name="ORIGINALWIDTH" val="3.485791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0315"/>
  <p:tag name="ORIGINALWIDTH" val="0.9506747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341"/>
  <p:tag name="ORIGINALWIDTH" val="3.477637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7387"/>
  <p:tag name="ORIGINALWIDTH" val="0.5219358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10812"/>
  <p:tag name="ORIGINALWIDTH" val="2.516482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0659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1"/>
  <p:tag name="LATEXADDIN" val="\documentclass{article}&#10;\usepackage{amsmath}&#10;\usepackage{amssymb}&#10;\usepackage{bm}&#10;\usepackage[dvipsnames]{xcolor}&#10;&#10;\pagestyle{empty}&#10;\begin{document}&#10;&#10;\[&#10;\mathrm{loss}({\color{Orange}\theta}) = \mathbb{E}_\mathbf{x} \lVert{\color{Orange}\phi_S}(\mathbf{x};{\color{Orange}\theta}) - {\color{Purple}\phi_T}(\mathbf{x})\rVert_2^2 &#10;\]&#10;&#10;\end{document}"/>
  <p:tag name="IGUANATEXSIZE" val="20"/>
  <p:tag name="IGUANATEXCURSOR" val="34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93752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43752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43752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875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6406"/>
  <p:tag name="ORIGINALWIDTH" val="0.9563558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5"/>
  <p:tag name="ORIGINALWIDTH" val="3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2.75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25"/>
  <p:tag name="ORIGINALWIDTH" val="1.93752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31252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93752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2.5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0.4375197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48783"/>
  <p:tag name="ORIGINALWIDTH" val="2.973385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81252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75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31252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31252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2.5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375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1032"/>
  <p:tag name="ORIGINALWIDTH" val="2.799504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375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2.125"/>
  <p:tag name="LATEXADDIN" val="\documentclass{article}&#10;\usepackage{amsmath}&#10;\usepackage{amssymb}&#10;\usepackage{bm}&#10;&#10;\pagestyle{empty}&#10;\begin{document}&#10;&#10;\[&#10;\mathbf{z} = &#10;\]&#10;&#10;\end{document}"/>
  <p:tag name="IGUANATEXSIZE" val="20"/>
  <p:tag name="IGUANATEXCURSOR" val="13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3.25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589286"/>
  <p:tag name="LATEXADDIN" val="\documentclass{article}&#10;\usepackage{amsmath}&#10;\usepackage{amssymb}&#10;\usepackage{bm}&#10;&#10;\pagestyle{empty}&#10;\begin{document}&#10;&#10;\[&#10;\mathbf{x} = \mathbf{M}\mathbf{z}&#10;\]&#10;&#10;\end{document}"/>
  <p:tag name="IGUANATEXSIZE" val="28"/>
  <p:tag name="IGUANATEXCURSOR" val="15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39286"/>
  <p:tag name="ORIGINALWIDTH" val="3.035714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9286"/>
  <p:tag name="ORIGINALWIDTH" val="4.642857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64286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27536"/>
  <p:tag name="ORIGINALWIDTH" val="0.8172503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4839"/>
  <p:tag name="ORIGINALWIDTH" val="5.395854"/>
  <p:tag name="LATEXADDIN" val="\documentclass{article}&#10;\usepackage{amsmath}&#10;\usepackage{amssymb}&#10;\usepackage{bm}&#10;&#10;\pagestyle{empty}&#10;\begin{document}&#10;&#10;\[&#10;\mathbf{M}&#10;\]&#10;&#10;\end{document}"/>
  <p:tag name="IGUANATEXSIZE" val="28"/>
  <p:tag name="IGUANATEXCURSOR" val="13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25436"/>
  <p:tag name="ORIGINALWIDTH" val="1.912701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4626"/>
  <p:tag name="ORIGINALWIDTH" val="0.3999338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341"/>
  <p:tag name="ORIGINALWIDTH" val="1.930094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27536"/>
  <p:tag name="ORIGINALWIDTH" val="0.7998565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47411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21693"/>
  <p:tag name="ORIGINALWIDTH" val="1.738819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71528"/>
  <p:tag name="ORIGINALWIDTH" val="5.199073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64793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46362"/>
  <p:tag name="ORIGINALWIDTH" val="2.208305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22249"/>
  <p:tag name="ORIGINALWIDTH" val="2.051806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7.25"/>
  <p:tag name="LATEXADDIN" val="\documentclass{article}&#10;\usepackage{amsmath}&#10;\usepackage{amssymb}&#10;\usepackage{bm}&#10;&#10;\pagestyle{empty}&#10;\begin{document}&#10;&#10;\[&#10;\mathbf{z} = &#10;\]&#10;&#10;\end{document}"/>
  <p:tag name="IGUANATEXSIZE" val="20"/>
  <p:tag name="IGUANATEXCURSOR" val="13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97579"/>
  <p:tag name="ORIGINALWIDTH" val="0.9563558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65745"/>
  <p:tag name="ORIGINALWIDTH" val="2.364793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89092"/>
  <p:tag name="ORIGINALWIDTH" val="0.782473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1.04329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1.00851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341"/>
  <p:tag name="ORIGINALWIDTH" val="3.495031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97579"/>
  <p:tag name="ORIGINALWIDTH" val="0.938962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68944"/>
  <p:tag name="ORIGINALWIDTH" val="0.5216456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84583"/>
  <p:tag name="ORIGINALWIDTH" val="2.521293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0.9911321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"/>
  <p:tag name="ORIGINALWIDTH" val="62.5"/>
  <p:tag name="LATEXADDIN" val="\documentclass{article}&#10;\usepackage{amsmath}&#10;\usepackage{amssymb}&#10;\usepackage{bm}&#10;\usepackage[dvipsnames]{xcolor}&#10;&#10;\pagestyle{empty}&#10;\begin{document}&#10;&#10;\[&#10;\mathrm{loss}({\color{Orange}\theta}) = \mathbb{E}_\mathbf{x} \lVert{\color{Orange}\phi_S}(\mathbf{x};{\color{Orange}\theta}) - {\color{Purple}\phi_T}(\mathbf{x})\rVert_2^2 &#10;\]&#10;&#10;\end{document}"/>
  <p:tag name="IGUANATEXSIZE" val="20"/>
  <p:tag name="IGUANATEXCURSOR" val="34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9648"/>
  <p:tag name="ORIGINALWIDTH" val="1.043291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273132"/>
  <p:tag name="ORIGINALWIDTH" val="0.4694865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84583"/>
  <p:tag name="ORIGINALWIDTH" val="2.521293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551"/>
  <p:tag name="ORIGINALWIDTH" val="2.180952"/>
  <p:tag name="LATEXADDIN" val="\documentclass{article}&#10;\usepackage{amsmath}&#10;\usepackage{amssymb}&#10;\usepackage{bm}&#10;&#10;\pagestyle{empty}&#10;\begin{document}&#10;&#10;\[&#10;h(\mathbf{x})=\sum_i a_i\sigma(\langle\mathbf{w}_i,\mathbf{x}\rangle)&#10;\]&#10;&#10;\end{document}"/>
  <p:tag name="IGUANATEXSIZE" val="20"/>
  <p:tag name="IGUANATEXCURSOR" val="17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10812"/>
  <p:tag name="ORIGINALWIDTH" val="2.516482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55196"/>
  <p:tag name="ORIGINALWIDTH" val="2.963856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1263"/>
  <p:tag name="ORIGINALWIDTH" val="5.946345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0315"/>
  <p:tag name="ORIGINALWIDTH" val="0.950674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55611"/>
  <p:tag name="ORIGINALWIDTH" val="44.64415"/>
  <p:tag name="LATEXADDIN" val="\documentclass{article}&#10;\usepackage{amsmath}&#10;\usepackage{amssymb}&#10;\usepackage{bm}&#10;&#10;\pagestyle{empty}&#10;\begin{document}&#10;&#10;\[&#10;h(\mathbf{x})=\sum_i a_i\sigma(\langle\mathbf{w}_i,\mathbf{x}\rangle)&#10;\]&#10;&#10;\end{document}"/>
  <p:tag name="IGUANATEXSIZE" val="20"/>
  <p:tag name="IGUANATEXCURSOR" val="17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0723"/>
  <p:tag name="ORIGINALWIDTH" val="2.050462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0315"/>
  <p:tag name="ORIGINALWIDTH" val="0.9506747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70977"/>
  <p:tag name="ORIGINALWIDTH" val="2.367357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0659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0723"/>
  <p:tag name="ORIGINALWIDTH" val="3.485791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0315"/>
  <p:tag name="ORIGINALWIDTH" val="0.9506747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7387"/>
  <p:tag name="ORIGINALWIDTH" val="0.5219358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10812"/>
  <p:tag name="ORIGINALWIDTH" val="2.516482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0659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94174"/>
  <p:tag name="ORIGINALWIDTH" val="64.31891"/>
  <p:tag name="LATEXADDIN" val="\documentclass{article}&#10;\usepackage{amsmath}&#10;\usepackage{amssymb}&#10;\usepackage{bm}&#10;&#10;\pagestyle{empty}&#10;\begin{document}&#10;&#10;\[&#10;\frac{\partial \mathrm{loss}}{\partial \mathbf{w}_i} = \mathbb{E}_{(\mathbf{x},\mathbf{y})}\frac{\partial \ell}{\partial h}a_i\sigma'(\langle\mathbf{w}_i,\mathbf{x}\rangle)\cdot \mathbf{x}&#10;\]&#10;&#10;\end{document}"/>
  <p:tag name="IGUANATEXSIZE" val="20"/>
  <p:tag name="IGUANATEXCURSOR" val="150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39457"/>
  <p:tag name="ORIGINALWIDTH" val="1.043872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1"/>
  <p:tag name="LATEXADDIN" val="\documentclass{article}&#10;\usepackage{amsmath}&#10;\usepackage{amssymb}&#10;\usepackage{bm}&#10;\usepackage[dvipsnames]{xcolor}&#10;&#10;\pagestyle{empty}&#10;\begin{document}&#10;&#10;\[&#10;\mathrm{loss}({\color{Orange}\theta}) = \mathbb{E}_\mathbf{x} \lVert{\color{Orange}\phi_S}(\mathbf{x};{\color{Orange}\theta}) - {\color{Purple}\phi_T}(\mathbf{x})\rVert_2^2 &#10;\]&#10;&#10;\end{document}"/>
  <p:tag name="IGUANATEXSIZE" val="20"/>
  <p:tag name="IGUANATEXCURSOR" val="34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93752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4375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43752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87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5"/>
  <p:tag name="ORIGINALWIDTH" val="3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2.75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"/>
  <p:tag name="ORIGINALWIDTH" val="4.68752"/>
  <p:tag name="LATEXADDIN" val="\documentclass{article}&#10;\usepackage{amsmath}&#10;\usepackage{amssymb}&#10;\usepackage{bm}&#10;&#10;\pagestyle{empty}&#10;\begin{document}&#10;&#10;\[&#10;\Rightarrow&#10;\]&#10;&#10;\end{document}"/>
  <p:tag name="IGUANATEXSIZE" val="20"/>
  <p:tag name="IGUANATEXCURSOR" val="133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25"/>
  <p:tag name="ORIGINALWIDTH" val="1.93752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31252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93752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2.5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0.4375197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81252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75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862"/>
  <p:tag name="ORIGINALWIDTH" val="2.347411"/>
  <p:tag name="LATEXADDIN" val="\documentclass{article}&#10;\usepackage{amsmath}&#10;\usepackage{amssymb}&#10;\usepackage{bm}&#10;&#10;\pagestyle{empty}&#10;\begin{document}&#10;&#10;\[&#10;\frac{\partial \mathrm{loss}}{\partial \mathbf{w}_i} = \mathbb{E}_{(\mathbf{x},\mathbf{y})}\frac{\partial \ell}{\partial h}a_i\sigma'(\langle\mathbf{w}_i,\mathbf{x}\rangle)\cdot \mathbf{x}&#10;\]&#10;&#10;\end{document}"/>
  <p:tag name="IGUANATEXSIZE" val="20"/>
  <p:tag name="IGUANATEXCURSOR" val="150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31252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31252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2.5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1.06252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37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375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2.125"/>
  <p:tag name="LATEXADDIN" val="\documentclass{article}&#10;\usepackage{amsmath}&#10;\usepackage{amssymb}&#10;\usepackage{bm}&#10;&#10;\pagestyle{empty}&#10;\begin{document}&#10;&#10;\[&#10;\mathbf{z} = &#10;\]&#10;&#10;\end{document}"/>
  <p:tag name="IGUANATEXSIZE" val="20"/>
  <p:tag name="IGUANATEXCURSOR" val="13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3.25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8697"/>
  <p:tag name="ORIGINALWIDTH" val="0.991132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589286"/>
  <p:tag name="LATEXADDIN" val="\documentclass{article}&#10;\usepackage{amsmath}&#10;\usepackage{amssymb}&#10;\usepackage{bm}&#10;&#10;\pagestyle{empty}&#10;\begin{document}&#10;&#10;\[&#10;\mathbf{x} = \mathbf{M}\mathbf{z}&#10;\]&#10;&#10;\end{document}"/>
  <p:tag name="IGUANATEXSIZE" val="28"/>
  <p:tag name="IGUANATEXCURSOR" val="15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39286"/>
  <p:tag name="ORIGINALWIDTH" val="3.035714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9286"/>
  <p:tag name="ORIGINALWIDTH" val="4.642857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64286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9286"/>
  <p:tag name="ORIGINALWIDTH" val="15.98214"/>
  <p:tag name="LATEXADDIN" val="\documentclass{article}&#10;\usepackage{amsmath}&#10;\usepackage{amssymb}&#10;\usepackage{bm}&#10;&#10;\pagestyle{empty}&#10;\begin{document}&#10;&#10;\[&#10;\mathbf{x} = \mathbf{M}\mathbf{z}&#10;\]&#10;&#10;\end{document}"/>
  <p:tag name="IGUANATEXSIZE" val="28"/>
  <p:tag name="IGUANATEXCURSOR" val="15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4839"/>
  <p:tag name="ORIGINALWIDTH" val="5.395854"/>
  <p:tag name="LATEXADDIN" val="\documentclass{article}&#10;\usepackage{amsmath}&#10;\usepackage{amssymb}&#10;\usepackage{bm}&#10;&#10;\pagestyle{empty}&#10;\begin{document}&#10;&#10;\[&#10;\mathbf{M}&#10;\]&#10;&#10;\end{document}"/>
  <p:tag name="IGUANATEXSIZE" val="28"/>
  <p:tag name="IGUANATEXCURSOR" val="13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7.25"/>
  <p:tag name="LATEXADDIN" val="\documentclass{article}&#10;\usepackage{amsmath}&#10;\usepackage{amssymb}&#10;\usepackage{bm}&#10;&#10;\pagestyle{empty}&#10;\begin{document}&#10;&#10;\[&#10;\mathbf{z} = &#10;\]&#10;&#10;\end{document}"/>
  <p:tag name="IGUANATEXSIZE" val="20"/>
  <p:tag name="IGUANATEXCURSOR" val="135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"/>
  <p:tag name="ORIGINALWIDTH" val="62.5"/>
  <p:tag name="LATEXADDIN" val="\documentclass{article}&#10;\usepackage{amsmath}&#10;\usepackage{amssymb}&#10;\usepackage{bm}&#10;\usepackage[dvipsnames]{xcolor}&#10;&#10;\pagestyle{empty}&#10;\begin{document}&#10;&#10;\[&#10;\mathrm{loss}({\color{Orange}\theta}) = \mathbb{E}_\mathbf{x} \lVert{\color{Orange}\phi_S}(\mathbf{x};{\color{Orange}\theta}) - {\color{Purple}\phi_T}(\mathbf{x})\rVert_2^2 &#10;\]&#10;&#10;\end{document}"/>
  <p:tag name="IGUANATEXSIZE" val="20"/>
  <p:tag name="IGUANATEXCURSOR" val="34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55611"/>
  <p:tag name="ORIGINALWIDTH" val="44.64415"/>
  <p:tag name="LATEXADDIN" val="\documentclass{article}&#10;\usepackage{amsmath}&#10;\usepackage{amssymb}&#10;\usepackage{bm}&#10;&#10;\pagestyle{empty}&#10;\begin{document}&#10;&#10;\[&#10;h(\mathbf{x})=\sum_i a_i\sigma(\langle\mathbf{w}_i,\mathbf{x}\rangle)&#10;\]&#10;&#10;\end{document}"/>
  <p:tag name="IGUANATEXSIZE" val="20"/>
  <p:tag name="IGUANATEXCURSOR" val="17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94174"/>
  <p:tag name="ORIGINALWIDTH" val="64.31891"/>
  <p:tag name="LATEXADDIN" val="\documentclass{article}&#10;\usepackage{amsmath}&#10;\usepackage{amssymb}&#10;\usepackage{bm}&#10;&#10;\pagestyle{empty}&#10;\begin{document}&#10;&#10;\[&#10;\frac{\partial \mathrm{loss}}{\partial \mathbf{w}_i} = \mathbb{E}_{(\mathbf{x},\mathbf{y})}\frac{\partial \ell}{\partial h}a_i\sigma'(\langle\mathbf{w}_i,\mathbf{x}\rangle)\cdot \mathbf{x}&#10;\]&#10;&#10;\end{document}"/>
  <p:tag name="IGUANATEXSIZE" val="20"/>
  <p:tag name="IGUANATEXCURSOR" val="150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1008</Words>
  <Application>Microsoft Office PowerPoint</Application>
  <PresentationFormat>Custom</PresentationFormat>
  <Paragraphs>102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章 天任</cp:lastModifiedBy>
  <cp:revision>1474</cp:revision>
  <cp:lastPrinted>2024-07-09T14:58:44Z</cp:lastPrinted>
  <dcterms:modified xsi:type="dcterms:W3CDTF">2024-07-10T11:23:24Z</dcterms:modified>
</cp:coreProperties>
</file>